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4" r:id="rId11"/>
    <p:sldId id="265" r:id="rId12"/>
    <p:sldId id="266" r:id="rId13"/>
    <p:sldId id="267" r:id="rId14"/>
  </p:sldIdLst>
  <p:sldSz cx="9144000" cy="5143500" type="screen16x9"/>
  <p:notesSz cx="6858000" cy="9144000"/>
  <p:embeddedFontLst>
    <p:embeddedFont>
      <p:font typeface="Franklin Gothic Book" panose="020B0503020102020204" pitchFamily="34" charset="0"/>
      <p:regular r:id="rId16"/>
      <p:italic r:id="rId17"/>
    </p:embeddedFont>
    <p:embeddedFont>
      <p:font typeface="Franklin Gothic Heavy" panose="020B0903020102020204" pitchFamily="34" charset="0"/>
      <p:regular r:id="rId18"/>
      <p:italic r:id="rId19"/>
    </p:embeddedFont>
    <p:embeddedFont>
      <p:font typeface="Roboto" panose="02000000000000000000" pitchFamily="2" charset="0"/>
      <p:regular r:id="rId20"/>
      <p:bold r:id="rId21"/>
      <p:italic r:id="rId22"/>
      <p:boldItalic r:id="rId23"/>
    </p:embeddedFont>
    <p:embeddedFont>
      <p:font typeface="Segoe UI Black" panose="020B0A02040204020203" pitchFamily="34" charset="0"/>
      <p:bold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09" d="100"/>
          <a:sy n="109" d="100"/>
        </p:scale>
        <p:origin x="60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5863bb2b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5863bb2b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5863bb2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5863bb2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5863bb2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5863bb2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5863bb2b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5863bb2b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5863bb2b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5863bb2b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5863bb2b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5863bb2b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3.pn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hyperlink" Target="mailto:jayashannx12345@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3" name="Picture 2" descr="A picture containing window blind, white&#10;&#10;Description automatically generated">
            <a:extLst>
              <a:ext uri="{FF2B5EF4-FFF2-40B4-BE49-F238E27FC236}">
                <a16:creationId xmlns:a16="http://schemas.microsoft.com/office/drawing/2014/main" id="{B21FD048-F76B-4953-81C7-0C16047E2505}"/>
              </a:ext>
            </a:extLst>
          </p:cNvPr>
          <p:cNvPicPr>
            <a:picLocks noChangeAspect="1"/>
          </p:cNvPicPr>
          <p:nvPr/>
        </p:nvPicPr>
        <p:blipFill>
          <a:blip r:embed="rId3"/>
          <a:stretch>
            <a:fillRect/>
          </a:stretch>
        </p:blipFill>
        <p:spPr>
          <a:xfrm>
            <a:off x="4793226" y="484410"/>
            <a:ext cx="3841954" cy="3125257"/>
          </a:xfrm>
          <a:prstGeom prst="rect">
            <a:avLst/>
          </a:prstGeom>
        </p:spPr>
      </p:pic>
      <p:sp>
        <p:nvSpPr>
          <p:cNvPr id="67" name="Google Shape;67;p13"/>
          <p:cNvSpPr txBox="1">
            <a:spLocks noGrp="1"/>
          </p:cNvSpPr>
          <p:nvPr>
            <p:ph type="ctrTitle"/>
          </p:nvPr>
        </p:nvSpPr>
        <p:spPr>
          <a:xfrm>
            <a:off x="143860" y="1518568"/>
            <a:ext cx="8222100" cy="1074808"/>
          </a:xfrm>
          <a:prstGeom prst="rect">
            <a:avLst/>
          </a:prstGeom>
        </p:spPr>
        <p:txBody>
          <a:bodyPr spcFirstLastPara="1" wrap="square" lIns="91425" tIns="91425" rIns="91425" bIns="91425" anchor="b" anchorCtr="0">
            <a:noAutofit/>
          </a:bodyPr>
          <a:lstStyle/>
          <a:p>
            <a:pPr lvl="0" algn="l" rtl="0">
              <a:spcBef>
                <a:spcPts val="0"/>
              </a:spcBef>
              <a:spcAft>
                <a:spcPts val="0"/>
              </a:spcAft>
              <a:buSzPts val="4800"/>
            </a:pPr>
            <a:r>
              <a:rPr lang="en-US" sz="2800" dirty="0"/>
              <a:t>    </a:t>
            </a:r>
            <a:r>
              <a:rPr lang="en-US" sz="2800" dirty="0">
                <a:solidFill>
                  <a:schemeClr val="bg1"/>
                </a:solidFill>
                <a:latin typeface="Segoe UI Black" panose="020B0A02040204020203" pitchFamily="34" charset="0"/>
                <a:ea typeface="Segoe UI Black" panose="020B0A02040204020203" pitchFamily="34" charset="0"/>
              </a:rPr>
              <a:t>SHOP MANAGEMENT</a:t>
            </a:r>
            <a:br>
              <a:rPr lang="en-US" sz="2800" dirty="0">
                <a:solidFill>
                  <a:schemeClr val="bg1"/>
                </a:solidFill>
                <a:latin typeface="Segoe UI Black" panose="020B0A02040204020203" pitchFamily="34" charset="0"/>
                <a:ea typeface="Segoe UI Black" panose="020B0A02040204020203" pitchFamily="34" charset="0"/>
              </a:rPr>
            </a:br>
            <a:r>
              <a:rPr lang="en-US" sz="2800" dirty="0">
                <a:solidFill>
                  <a:schemeClr val="bg1"/>
                </a:solidFill>
                <a:latin typeface="Segoe UI Black" panose="020B0A02040204020203" pitchFamily="34" charset="0"/>
                <a:ea typeface="Segoe UI Black" panose="020B0A02040204020203" pitchFamily="34" charset="0"/>
              </a:rPr>
              <a:t>                ROBOT</a:t>
            </a:r>
          </a:p>
        </p:txBody>
      </p:sp>
      <p:sp>
        <p:nvSpPr>
          <p:cNvPr id="68" name="Google Shape;68;p13"/>
          <p:cNvSpPr txBox="1">
            <a:spLocks noGrp="1"/>
          </p:cNvSpPr>
          <p:nvPr>
            <p:ph type="subTitle" idx="1"/>
          </p:nvPr>
        </p:nvSpPr>
        <p:spPr>
          <a:xfrm>
            <a:off x="-288131" y="3624932"/>
            <a:ext cx="8222100" cy="14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200" b="1" dirty="0">
              <a:solidFill>
                <a:srgbClr val="D9EAD3"/>
              </a:solidFill>
            </a:endParaRPr>
          </a:p>
          <a:p>
            <a:pPr marL="0" lvl="0" indent="0" algn="l" rtl="0">
              <a:spcBef>
                <a:spcPts val="0"/>
              </a:spcBef>
              <a:spcAft>
                <a:spcPts val="0"/>
              </a:spcAft>
              <a:buNone/>
            </a:pPr>
            <a:endParaRPr lang="en-US" sz="1200" b="1" dirty="0">
              <a:solidFill>
                <a:srgbClr val="D9EAD3"/>
              </a:solidFill>
            </a:endParaRPr>
          </a:p>
          <a:p>
            <a:pPr marL="0" lvl="0" indent="0" algn="l" rtl="0">
              <a:spcBef>
                <a:spcPts val="0"/>
              </a:spcBef>
              <a:spcAft>
                <a:spcPts val="0"/>
              </a:spcAft>
              <a:buNone/>
            </a:pPr>
            <a:endParaRPr lang="en-US" sz="1200" b="1" dirty="0">
              <a:solidFill>
                <a:srgbClr val="D9EAD3"/>
              </a:solidFill>
            </a:endParaRPr>
          </a:p>
          <a:p>
            <a:pPr marL="0" lvl="0" indent="0" algn="l" rtl="0">
              <a:spcBef>
                <a:spcPts val="0"/>
              </a:spcBef>
              <a:spcAft>
                <a:spcPts val="0"/>
              </a:spcAft>
              <a:buNone/>
            </a:pPr>
            <a:endParaRPr lang="en-US" sz="1200" b="1" dirty="0">
              <a:solidFill>
                <a:srgbClr val="D9EAD3"/>
              </a:solidFill>
            </a:endParaRPr>
          </a:p>
          <a:p>
            <a:pPr marL="0" lvl="0" indent="0" algn="l" rtl="0">
              <a:spcBef>
                <a:spcPts val="0"/>
              </a:spcBef>
              <a:spcAft>
                <a:spcPts val="0"/>
              </a:spcAft>
              <a:buNone/>
            </a:pPr>
            <a:r>
              <a:rPr lang="en-US" sz="1200" b="1" dirty="0">
                <a:solidFill>
                  <a:schemeClr val="bg2"/>
                </a:solidFill>
              </a:rPr>
              <a:t>                 </a:t>
            </a:r>
            <a:r>
              <a:rPr lang="en-US" sz="2400" b="1" dirty="0">
                <a:solidFill>
                  <a:schemeClr val="bg1"/>
                </a:solidFill>
              </a:rPr>
              <a:t>IEEE-IN-SL-301</a:t>
            </a:r>
            <a:endParaRPr sz="2400" b="1" dirty="0">
              <a:solidFill>
                <a:schemeClr val="bg1"/>
              </a:solidFill>
            </a:endParaRPr>
          </a:p>
        </p:txBody>
      </p:sp>
      <p:pic>
        <p:nvPicPr>
          <p:cNvPr id="5" name="Picture 4" descr="Graphical user interface&#10;&#10;Description automatically generated">
            <a:extLst>
              <a:ext uri="{FF2B5EF4-FFF2-40B4-BE49-F238E27FC236}">
                <a16:creationId xmlns:a16="http://schemas.microsoft.com/office/drawing/2014/main" id="{5DDB4B56-8D7B-40ED-8DED-DD434477E5FE}"/>
              </a:ext>
            </a:extLst>
          </p:cNvPr>
          <p:cNvPicPr>
            <a:picLocks noChangeAspect="1"/>
          </p:cNvPicPr>
          <p:nvPr/>
        </p:nvPicPr>
        <p:blipFill>
          <a:blip r:embed="rId4"/>
          <a:stretch>
            <a:fillRect/>
          </a:stretch>
        </p:blipFill>
        <p:spPr>
          <a:xfrm>
            <a:off x="0" y="21947"/>
            <a:ext cx="9144000" cy="5142857"/>
          </a:xfrm>
          <a:prstGeom prst="rect">
            <a:avLst/>
          </a:prstGeom>
        </p:spPr>
      </p:pic>
      <p:sp>
        <p:nvSpPr>
          <p:cNvPr id="2" name="Rectangle 1">
            <a:extLst>
              <a:ext uri="{FF2B5EF4-FFF2-40B4-BE49-F238E27FC236}">
                <a16:creationId xmlns:a16="http://schemas.microsoft.com/office/drawing/2014/main" id="{F6E5BB5E-1292-E4C1-FEFA-3D54839BC8A6}"/>
              </a:ext>
            </a:extLst>
          </p:cNvPr>
          <p:cNvSpPr/>
          <p:nvPr/>
        </p:nvSpPr>
        <p:spPr>
          <a:xfrm>
            <a:off x="724747" y="3528907"/>
            <a:ext cx="2343573" cy="372533"/>
          </a:xfrm>
          <a:prstGeom prst="rect">
            <a:avLst/>
          </a:prstGeom>
          <a:solidFill>
            <a:srgbClr val="069AF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3" name="Picture 2">
            <a:extLst>
              <a:ext uri="{FF2B5EF4-FFF2-40B4-BE49-F238E27FC236}">
                <a16:creationId xmlns:a16="http://schemas.microsoft.com/office/drawing/2014/main" id="{F3DF7C53-AF7D-405B-83CF-16E9E1C89390}"/>
              </a:ext>
            </a:extLst>
          </p:cNvPr>
          <p:cNvPicPr>
            <a:picLocks noChangeAspect="1"/>
          </p:cNvPicPr>
          <p:nvPr/>
        </p:nvPicPr>
        <p:blipFill>
          <a:blip r:embed="rId3"/>
          <a:stretch>
            <a:fillRect/>
          </a:stretch>
        </p:blipFill>
        <p:spPr>
          <a:xfrm>
            <a:off x="0" y="321"/>
            <a:ext cx="9144000" cy="5142857"/>
          </a:xfrm>
          <a:prstGeom prst="rect">
            <a:avLst/>
          </a:prstGeom>
        </p:spPr>
      </p:pic>
      <p:sp>
        <p:nvSpPr>
          <p:cNvPr id="6" name="Rectangle 5">
            <a:extLst>
              <a:ext uri="{FF2B5EF4-FFF2-40B4-BE49-F238E27FC236}">
                <a16:creationId xmlns:a16="http://schemas.microsoft.com/office/drawing/2014/main" id="{6A68DE2A-C230-415F-8350-58D41A6D7CCE}"/>
              </a:ext>
            </a:extLst>
          </p:cNvPr>
          <p:cNvSpPr/>
          <p:nvPr/>
        </p:nvSpPr>
        <p:spPr>
          <a:xfrm>
            <a:off x="4581891" y="4139781"/>
            <a:ext cx="1343736" cy="78688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Google Shape;122;p21"/>
          <p:cNvSpPr txBox="1">
            <a:spLocks noGrp="1"/>
          </p:cNvSpPr>
          <p:nvPr>
            <p:ph type="title"/>
          </p:nvPr>
        </p:nvSpPr>
        <p:spPr>
          <a:xfrm>
            <a:off x="599206" y="641342"/>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Technologies used to build</a:t>
            </a:r>
            <a:endParaRPr dirty="0">
              <a:latin typeface="Franklin Gothic Heavy" panose="020B0903020102020204" pitchFamily="34" charset="0"/>
            </a:endParaRPr>
          </a:p>
        </p:txBody>
      </p:sp>
      <p:sp>
        <p:nvSpPr>
          <p:cNvPr id="123" name="Google Shape;123;p21"/>
          <p:cNvSpPr txBox="1">
            <a:spLocks noGrp="1"/>
          </p:cNvSpPr>
          <p:nvPr>
            <p:ph type="body" idx="1"/>
          </p:nvPr>
        </p:nvSpPr>
        <p:spPr>
          <a:xfrm>
            <a:off x="471900" y="1462159"/>
            <a:ext cx="7989817" cy="27102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dirty="0">
                <a:solidFill>
                  <a:schemeClr val="bg1"/>
                </a:solidFill>
              </a:rPr>
              <a:t>Basically we are using Arduino as a microcontroller to develop this product. Then we suppose to improve the product with image processing. Therefore we will use </a:t>
            </a:r>
            <a:r>
              <a:rPr lang="en-US" dirty="0" err="1">
                <a:solidFill>
                  <a:schemeClr val="bg1"/>
                </a:solidFill>
              </a:rPr>
              <a:t>RaspberryPi</a:t>
            </a:r>
            <a:r>
              <a:rPr lang="en-US" dirty="0">
                <a:solidFill>
                  <a:schemeClr val="bg1"/>
                </a:solidFill>
              </a:rPr>
              <a:t> in the future. Four stepper motors and cable straps using for 2D movements. Servo motors and Stepper motors are also used for the ‘Arm Gripper’. We will first use the Arduino to control the performance of these motors. We will then further develop this circuit which create with our own design with ATMEL chips. Furthermore we hope to use image processing to properly identify the items on a shelf and put the item in the </a:t>
            </a:r>
            <a:r>
              <a:rPr lang="en-US" dirty="0" err="1">
                <a:solidFill>
                  <a:schemeClr val="bg1"/>
                </a:solidFill>
              </a:rPr>
              <a:t>basket.In</a:t>
            </a:r>
            <a:r>
              <a:rPr lang="en-US" dirty="0">
                <a:solidFill>
                  <a:schemeClr val="bg1"/>
                </a:solidFill>
              </a:rPr>
              <a:t> For image processing we use camera which mounted near the arm gripper and </a:t>
            </a:r>
            <a:r>
              <a:rPr lang="en-US" dirty="0" err="1">
                <a:solidFill>
                  <a:schemeClr val="bg1"/>
                </a:solidFill>
              </a:rPr>
              <a:t>RasberryPi</a:t>
            </a:r>
            <a:r>
              <a:rPr lang="en-US" dirty="0">
                <a:solidFill>
                  <a:schemeClr val="bg1"/>
                </a:solidFill>
              </a:rPr>
              <a:t> is used as the microcontroller for that operation. Visual studio is used to create software related to this robot. In addition , we </a:t>
            </a:r>
            <a:r>
              <a:rPr lang="en-US" dirty="0" err="1">
                <a:solidFill>
                  <a:schemeClr val="bg1"/>
                </a:solidFill>
              </a:rPr>
              <a:t>hopen</a:t>
            </a:r>
            <a:r>
              <a:rPr lang="en-US" dirty="0">
                <a:solidFill>
                  <a:schemeClr val="bg1"/>
                </a:solidFill>
              </a:rPr>
              <a:t> this robot is used for an online store and we are using IOT for that operation.  </a:t>
            </a:r>
            <a:endParaRPr dirty="0">
              <a:solidFill>
                <a:schemeClr val="bg1"/>
              </a:solidFill>
            </a:endParaRPr>
          </a:p>
        </p:txBody>
      </p:sp>
      <p:pic>
        <p:nvPicPr>
          <p:cNvPr id="127" name="Google Shape;127;p21"/>
          <p:cNvPicPr preferRelativeResize="0"/>
          <p:nvPr/>
        </p:nvPicPr>
        <p:blipFill>
          <a:blip r:embed="rId4">
            <a:alphaModFix/>
          </a:blip>
          <a:stretch>
            <a:fillRect/>
          </a:stretch>
        </p:blipFill>
        <p:spPr>
          <a:xfrm>
            <a:off x="7430492" y="4142931"/>
            <a:ext cx="1359920" cy="767700"/>
          </a:xfrm>
          <a:prstGeom prst="rect">
            <a:avLst/>
          </a:prstGeom>
          <a:noFill/>
          <a:ln>
            <a:noFill/>
          </a:ln>
        </p:spPr>
      </p:pic>
      <p:sp>
        <p:nvSpPr>
          <p:cNvPr id="13" name="Isosceles Triangle 12">
            <a:extLst>
              <a:ext uri="{FF2B5EF4-FFF2-40B4-BE49-F238E27FC236}">
                <a16:creationId xmlns:a16="http://schemas.microsoft.com/office/drawing/2014/main" id="{A0D0C238-C3F1-40B2-A273-15F609923CDE}"/>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76073C-DA90-47CE-85D8-9D43D75277C3}"/>
              </a:ext>
            </a:extLst>
          </p:cNvPr>
          <p:cNvPicPr>
            <a:picLocks noChangeAspect="1"/>
          </p:cNvPicPr>
          <p:nvPr/>
        </p:nvPicPr>
        <p:blipFill>
          <a:blip r:embed="rId5"/>
          <a:stretch>
            <a:fillRect/>
          </a:stretch>
        </p:blipFill>
        <p:spPr>
          <a:xfrm>
            <a:off x="6154543" y="4123750"/>
            <a:ext cx="1132521" cy="787841"/>
          </a:xfrm>
          <a:prstGeom prst="rect">
            <a:avLst/>
          </a:prstGeom>
        </p:spPr>
      </p:pic>
      <p:pic>
        <p:nvPicPr>
          <p:cNvPr id="4" name="Picture 3" descr="Logo&#10;&#10;Description automatically generated">
            <a:extLst>
              <a:ext uri="{FF2B5EF4-FFF2-40B4-BE49-F238E27FC236}">
                <a16:creationId xmlns:a16="http://schemas.microsoft.com/office/drawing/2014/main" id="{76609D77-DB0B-413F-AD12-BB4FBE269920}"/>
              </a:ext>
            </a:extLst>
          </p:cNvPr>
          <p:cNvPicPr>
            <a:picLocks noChangeAspect="1"/>
          </p:cNvPicPr>
          <p:nvPr/>
        </p:nvPicPr>
        <p:blipFill>
          <a:blip r:embed="rId6"/>
          <a:stretch>
            <a:fillRect/>
          </a:stretch>
        </p:blipFill>
        <p:spPr>
          <a:xfrm>
            <a:off x="4579615" y="3880410"/>
            <a:ext cx="1343736" cy="1292741"/>
          </a:xfrm>
          <a:prstGeom prst="rect">
            <a:avLst/>
          </a:prstGeom>
        </p:spPr>
      </p:pic>
      <p:pic>
        <p:nvPicPr>
          <p:cNvPr id="8" name="Picture 7" descr="Icon&#10;&#10;Description automatically generated">
            <a:extLst>
              <a:ext uri="{FF2B5EF4-FFF2-40B4-BE49-F238E27FC236}">
                <a16:creationId xmlns:a16="http://schemas.microsoft.com/office/drawing/2014/main" id="{E85B4A63-E9C0-4CD4-8810-4911E66D1725}"/>
              </a:ext>
            </a:extLst>
          </p:cNvPr>
          <p:cNvPicPr>
            <a:picLocks noChangeAspect="1"/>
          </p:cNvPicPr>
          <p:nvPr/>
        </p:nvPicPr>
        <p:blipFill>
          <a:blip r:embed="rId7"/>
          <a:stretch>
            <a:fillRect/>
          </a:stretch>
        </p:blipFill>
        <p:spPr>
          <a:xfrm>
            <a:off x="3391021" y="4109277"/>
            <a:ext cx="835006" cy="8350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0BFD8743-5ABF-46B3-88CE-156570FDDECA}"/>
              </a:ext>
            </a:extLst>
          </p:cNvPr>
          <p:cNvPicPr>
            <a:picLocks noChangeAspect="1"/>
          </p:cNvPicPr>
          <p:nvPr/>
        </p:nvPicPr>
        <p:blipFill>
          <a:blip r:embed="rId3"/>
          <a:stretch>
            <a:fillRect/>
          </a:stretch>
        </p:blipFill>
        <p:spPr>
          <a:xfrm>
            <a:off x="0" y="321"/>
            <a:ext cx="9144000" cy="5142857"/>
          </a:xfrm>
          <a:prstGeom prst="rect">
            <a:avLst/>
          </a:prstGeom>
        </p:spPr>
      </p:pic>
      <p:sp>
        <p:nvSpPr>
          <p:cNvPr id="135" name="Google Shape;135;p22"/>
          <p:cNvSpPr txBox="1">
            <a:spLocks noGrp="1"/>
          </p:cNvSpPr>
          <p:nvPr>
            <p:ph type="title"/>
          </p:nvPr>
        </p:nvSpPr>
        <p:spPr>
          <a:xfrm>
            <a:off x="596671" y="637472"/>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Progress as now</a:t>
            </a:r>
            <a:endParaRPr dirty="0">
              <a:latin typeface="Franklin Gothic Heavy" panose="020B0903020102020204" pitchFamily="34" charset="0"/>
            </a:endParaRPr>
          </a:p>
        </p:txBody>
      </p:sp>
      <p:sp>
        <p:nvSpPr>
          <p:cNvPr id="136" name="Google Shape;136;p22"/>
          <p:cNvSpPr txBox="1">
            <a:spLocks noGrp="1"/>
          </p:cNvSpPr>
          <p:nvPr>
            <p:ph type="body" idx="1"/>
          </p:nvPr>
        </p:nvSpPr>
        <p:spPr>
          <a:xfrm>
            <a:off x="577408" y="1623653"/>
            <a:ext cx="3999900" cy="2710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SG" sz="1600" dirty="0">
                <a:solidFill>
                  <a:schemeClr val="bg1"/>
                </a:solidFill>
              </a:rPr>
              <a:t>Our project is still at the </a:t>
            </a:r>
            <a:r>
              <a:rPr lang="en-SG" sz="1600" dirty="0" err="1">
                <a:solidFill>
                  <a:schemeClr val="bg1"/>
                </a:solidFill>
              </a:rPr>
              <a:t>ideathon</a:t>
            </a:r>
            <a:r>
              <a:rPr lang="en-SG" sz="1600" dirty="0">
                <a:solidFill>
                  <a:schemeClr val="bg1"/>
                </a:solidFill>
              </a:rPr>
              <a:t> level. To continue to the next phase of the project, we have gathered all the requirements from various stakeholders. </a:t>
            </a:r>
            <a:endParaRPr lang="en-SG" sz="1600" dirty="0"/>
          </a:p>
        </p:txBody>
      </p:sp>
      <p:sp>
        <p:nvSpPr>
          <p:cNvPr id="7" name="Isosceles Triangle 6">
            <a:extLst>
              <a:ext uri="{FF2B5EF4-FFF2-40B4-BE49-F238E27FC236}">
                <a16:creationId xmlns:a16="http://schemas.microsoft.com/office/drawing/2014/main" id="{12053488-BB9B-4860-A67F-C493D93BC9AD}"/>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descr="Text, whiteboard&#10;&#10;Description automatically generated">
            <a:extLst>
              <a:ext uri="{FF2B5EF4-FFF2-40B4-BE49-F238E27FC236}">
                <a16:creationId xmlns:a16="http://schemas.microsoft.com/office/drawing/2014/main" id="{2E23AA70-E062-4864-BD47-B948E9A4617B}"/>
              </a:ext>
            </a:extLst>
          </p:cNvPr>
          <p:cNvPicPr>
            <a:picLocks noChangeAspect="1"/>
          </p:cNvPicPr>
          <p:nvPr/>
        </p:nvPicPr>
        <p:blipFill>
          <a:blip r:embed="rId4"/>
          <a:stretch>
            <a:fillRect/>
          </a:stretch>
        </p:blipFill>
        <p:spPr>
          <a:xfrm>
            <a:off x="4572000" y="1739867"/>
            <a:ext cx="4339004" cy="28926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3" name="Picture 2">
            <a:extLst>
              <a:ext uri="{FF2B5EF4-FFF2-40B4-BE49-F238E27FC236}">
                <a16:creationId xmlns:a16="http://schemas.microsoft.com/office/drawing/2014/main" id="{4F553A8C-6305-40E0-9F7E-269C491AA89E}"/>
              </a:ext>
            </a:extLst>
          </p:cNvPr>
          <p:cNvPicPr>
            <a:picLocks noChangeAspect="1"/>
          </p:cNvPicPr>
          <p:nvPr/>
        </p:nvPicPr>
        <p:blipFill>
          <a:blip r:embed="rId3"/>
          <a:stretch>
            <a:fillRect/>
          </a:stretch>
        </p:blipFill>
        <p:spPr>
          <a:xfrm>
            <a:off x="0" y="321"/>
            <a:ext cx="9144000" cy="5142857"/>
          </a:xfrm>
          <a:prstGeom prst="rect">
            <a:avLst/>
          </a:prstGeom>
        </p:spPr>
      </p:pic>
      <p:sp>
        <p:nvSpPr>
          <p:cNvPr id="142" name="Google Shape;142;p23"/>
          <p:cNvSpPr txBox="1">
            <a:spLocks noGrp="1"/>
          </p:cNvSpPr>
          <p:nvPr>
            <p:ph type="title"/>
          </p:nvPr>
        </p:nvSpPr>
        <p:spPr>
          <a:xfrm>
            <a:off x="739186" y="637472"/>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Our team</a:t>
            </a:r>
            <a:endParaRPr dirty="0">
              <a:latin typeface="Franklin Gothic Heavy" panose="020B0903020102020204" pitchFamily="34" charset="0"/>
            </a:endParaRPr>
          </a:p>
        </p:txBody>
      </p:sp>
      <p:sp>
        <p:nvSpPr>
          <p:cNvPr id="10" name="Isosceles Triangle 9">
            <a:extLst>
              <a:ext uri="{FF2B5EF4-FFF2-40B4-BE49-F238E27FC236}">
                <a16:creationId xmlns:a16="http://schemas.microsoft.com/office/drawing/2014/main" id="{8A1B9BA8-19FF-4946-B6FB-E455A9140C6E}"/>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 name="Picture 3" descr="A picture containing sky, person, outdoor, posing&#10;&#10;Description automatically generated">
            <a:extLst>
              <a:ext uri="{FF2B5EF4-FFF2-40B4-BE49-F238E27FC236}">
                <a16:creationId xmlns:a16="http://schemas.microsoft.com/office/drawing/2014/main" id="{764FF393-5879-44C4-BB6E-8CE54FF4E32D}"/>
              </a:ext>
            </a:extLst>
          </p:cNvPr>
          <p:cNvPicPr>
            <a:picLocks noChangeAspect="1"/>
          </p:cNvPicPr>
          <p:nvPr/>
        </p:nvPicPr>
        <p:blipFill>
          <a:blip r:embed="rId4"/>
          <a:stretch>
            <a:fillRect/>
          </a:stretch>
        </p:blipFill>
        <p:spPr>
          <a:xfrm>
            <a:off x="3933753" y="1699245"/>
            <a:ext cx="1318320" cy="1316504"/>
          </a:xfrm>
          <a:prstGeom prst="rect">
            <a:avLst/>
          </a:prstGeom>
        </p:spPr>
      </p:pic>
      <p:pic>
        <p:nvPicPr>
          <p:cNvPr id="6" name="Picture 5" descr="A person standing on a mountain&#10;&#10;Description automatically generated with low confidence">
            <a:extLst>
              <a:ext uri="{FF2B5EF4-FFF2-40B4-BE49-F238E27FC236}">
                <a16:creationId xmlns:a16="http://schemas.microsoft.com/office/drawing/2014/main" id="{5244E9E6-EA3B-4F8C-8ABA-0A30D9451627}"/>
              </a:ext>
            </a:extLst>
          </p:cNvPr>
          <p:cNvPicPr>
            <a:picLocks noChangeAspect="1"/>
          </p:cNvPicPr>
          <p:nvPr/>
        </p:nvPicPr>
        <p:blipFill>
          <a:blip r:embed="rId5"/>
          <a:stretch>
            <a:fillRect/>
          </a:stretch>
        </p:blipFill>
        <p:spPr>
          <a:xfrm>
            <a:off x="5553071" y="1692046"/>
            <a:ext cx="1310016" cy="1330574"/>
          </a:xfrm>
          <a:prstGeom prst="rect">
            <a:avLst/>
          </a:prstGeom>
        </p:spPr>
      </p:pic>
      <p:pic>
        <p:nvPicPr>
          <p:cNvPr id="11" name="Picture 10" descr="A person with a beard on a beach&#10;&#10;Description automatically generated with low confidence">
            <a:extLst>
              <a:ext uri="{FF2B5EF4-FFF2-40B4-BE49-F238E27FC236}">
                <a16:creationId xmlns:a16="http://schemas.microsoft.com/office/drawing/2014/main" id="{E3C0DE05-7891-4682-B1EB-222B6A398ECA}"/>
              </a:ext>
            </a:extLst>
          </p:cNvPr>
          <p:cNvPicPr>
            <a:picLocks noChangeAspect="1"/>
          </p:cNvPicPr>
          <p:nvPr/>
        </p:nvPicPr>
        <p:blipFill>
          <a:blip r:embed="rId6"/>
          <a:stretch>
            <a:fillRect/>
          </a:stretch>
        </p:blipFill>
        <p:spPr>
          <a:xfrm>
            <a:off x="7182375" y="1698657"/>
            <a:ext cx="1315718" cy="1317092"/>
          </a:xfrm>
          <a:prstGeom prst="rect">
            <a:avLst/>
          </a:prstGeom>
        </p:spPr>
      </p:pic>
      <p:pic>
        <p:nvPicPr>
          <p:cNvPr id="13" name="Picture 12" descr="A person with a beard&#10;&#10;Description automatically generated with medium confidence">
            <a:extLst>
              <a:ext uri="{FF2B5EF4-FFF2-40B4-BE49-F238E27FC236}">
                <a16:creationId xmlns:a16="http://schemas.microsoft.com/office/drawing/2014/main" id="{A0DCA13A-DB01-4BC4-ADB1-614187CBCC5E}"/>
              </a:ext>
            </a:extLst>
          </p:cNvPr>
          <p:cNvPicPr>
            <a:picLocks noChangeAspect="1"/>
          </p:cNvPicPr>
          <p:nvPr/>
        </p:nvPicPr>
        <p:blipFill>
          <a:blip r:embed="rId7"/>
          <a:stretch>
            <a:fillRect/>
          </a:stretch>
        </p:blipFill>
        <p:spPr>
          <a:xfrm>
            <a:off x="2258501" y="1706446"/>
            <a:ext cx="1318015" cy="1316504"/>
          </a:xfrm>
          <a:prstGeom prst="rect">
            <a:avLst/>
          </a:prstGeom>
        </p:spPr>
      </p:pic>
      <p:pic>
        <p:nvPicPr>
          <p:cNvPr id="17" name="Picture 16" descr="A person smiling for the camera&#10;&#10;Description automatically generated with medium confidence">
            <a:extLst>
              <a:ext uri="{FF2B5EF4-FFF2-40B4-BE49-F238E27FC236}">
                <a16:creationId xmlns:a16="http://schemas.microsoft.com/office/drawing/2014/main" id="{BEE70E1F-4803-4EE9-9E95-878CE944060E}"/>
              </a:ext>
            </a:extLst>
          </p:cNvPr>
          <p:cNvPicPr>
            <a:picLocks noChangeAspect="1"/>
          </p:cNvPicPr>
          <p:nvPr/>
        </p:nvPicPr>
        <p:blipFill>
          <a:blip r:embed="rId8"/>
          <a:stretch>
            <a:fillRect/>
          </a:stretch>
        </p:blipFill>
        <p:spPr>
          <a:xfrm>
            <a:off x="669739" y="1706447"/>
            <a:ext cx="1310016" cy="1310016"/>
          </a:xfrm>
          <a:prstGeom prst="rect">
            <a:avLst/>
          </a:prstGeom>
        </p:spPr>
      </p:pic>
      <p:sp>
        <p:nvSpPr>
          <p:cNvPr id="18" name="Rectangle 17">
            <a:extLst>
              <a:ext uri="{FF2B5EF4-FFF2-40B4-BE49-F238E27FC236}">
                <a16:creationId xmlns:a16="http://schemas.microsoft.com/office/drawing/2014/main" id="{94A79E47-E47A-4279-A4CD-D82A3E04E04D}"/>
              </a:ext>
            </a:extLst>
          </p:cNvPr>
          <p:cNvSpPr/>
          <p:nvPr/>
        </p:nvSpPr>
        <p:spPr>
          <a:xfrm>
            <a:off x="577408" y="3178929"/>
            <a:ext cx="1625791" cy="630942"/>
          </a:xfrm>
          <a:prstGeom prst="rect">
            <a:avLst/>
          </a:prstGeom>
          <a:noFill/>
        </p:spPr>
        <p:txBody>
          <a:bodyPr wrap="square" lIns="91440" tIns="45720" rIns="91440" bIns="45720">
            <a:spAutoFit/>
          </a:bodyPr>
          <a:lstStyle/>
          <a:p>
            <a:r>
              <a:rPr lang="en-US" sz="1000" dirty="0">
                <a:ln w="0"/>
                <a:solidFill>
                  <a:schemeClr val="bg1"/>
                </a:solidFill>
                <a:effectLst>
                  <a:reflection blurRad="6350" stA="53000" endA="300" endPos="35500" dir="5400000" sy="-90000" algn="bl" rotWithShape="0"/>
                </a:effectLst>
              </a:rPr>
              <a:t>Jayashan bandara</a:t>
            </a:r>
          </a:p>
          <a:p>
            <a:pPr>
              <a:lnSpc>
                <a:spcPct val="150000"/>
              </a:lnSpc>
            </a:pPr>
            <a:r>
              <a:rPr lang="en-US" sz="1000" dirty="0">
                <a:ln w="0"/>
                <a:solidFill>
                  <a:schemeClr val="bg1"/>
                </a:solidFill>
                <a:effectLst>
                  <a:reflection blurRad="6350" stA="53000" endA="300" endPos="35500" dir="5400000" sy="-90000" algn="bl" rotWithShape="0"/>
                </a:effectLst>
              </a:rPr>
              <a:t>University of Moratuwa</a:t>
            </a:r>
          </a:p>
          <a:p>
            <a:r>
              <a:rPr lang="en-US" sz="1000" dirty="0">
                <a:ln w="0"/>
                <a:solidFill>
                  <a:schemeClr val="bg1"/>
                </a:solidFill>
                <a:effectLst>
                  <a:reflection blurRad="6350" stA="53000" endA="300" endPos="35500" dir="5400000" sy="-90000" algn="bl" rotWithShape="0"/>
                </a:effectLst>
              </a:rPr>
              <a:t>Team Leader</a:t>
            </a:r>
          </a:p>
        </p:txBody>
      </p:sp>
      <p:sp>
        <p:nvSpPr>
          <p:cNvPr id="25" name="Rectangle 24">
            <a:extLst>
              <a:ext uri="{FF2B5EF4-FFF2-40B4-BE49-F238E27FC236}">
                <a16:creationId xmlns:a16="http://schemas.microsoft.com/office/drawing/2014/main" id="{DD852C9C-00BC-48E0-A69E-A9C9301AF8B2}"/>
              </a:ext>
            </a:extLst>
          </p:cNvPr>
          <p:cNvSpPr/>
          <p:nvPr/>
        </p:nvSpPr>
        <p:spPr>
          <a:xfrm>
            <a:off x="2179301" y="3165908"/>
            <a:ext cx="1579517" cy="630942"/>
          </a:xfrm>
          <a:prstGeom prst="rect">
            <a:avLst/>
          </a:prstGeom>
          <a:noFill/>
        </p:spPr>
        <p:txBody>
          <a:bodyPr wrap="square" lIns="91440" tIns="45720" rIns="91440" bIns="45720">
            <a:spAutoFit/>
          </a:bodyPr>
          <a:lstStyle/>
          <a:p>
            <a:r>
              <a:rPr lang="en-US" sz="1000" dirty="0" err="1">
                <a:ln w="0"/>
                <a:solidFill>
                  <a:schemeClr val="bg1"/>
                </a:solidFill>
                <a:effectLst>
                  <a:reflection blurRad="6350" stA="53000" endA="300" endPos="35500" dir="5400000" sy="-90000" algn="bl" rotWithShape="0"/>
                </a:effectLst>
              </a:rPr>
              <a:t>Ayesh</a:t>
            </a:r>
            <a:r>
              <a:rPr lang="en-US" sz="1000" dirty="0">
                <a:ln w="0"/>
                <a:solidFill>
                  <a:schemeClr val="bg1"/>
                </a:solidFill>
                <a:effectLst>
                  <a:reflection blurRad="6350" stA="53000" endA="300" endPos="35500" dir="5400000" sy="-90000" algn="bl" rotWithShape="0"/>
                </a:effectLst>
              </a:rPr>
              <a:t> bandara</a:t>
            </a:r>
          </a:p>
          <a:p>
            <a:pPr>
              <a:lnSpc>
                <a:spcPct val="150000"/>
              </a:lnSpc>
            </a:pPr>
            <a:r>
              <a:rPr lang="en-US" sz="1000" dirty="0">
                <a:ln w="0"/>
                <a:solidFill>
                  <a:schemeClr val="bg1"/>
                </a:solidFill>
                <a:effectLst>
                  <a:reflection blurRad="6350" stA="53000" endA="300" endPos="35500" dir="5400000" sy="-90000" algn="bl" rotWithShape="0"/>
                </a:effectLst>
              </a:rPr>
              <a:t>University of Moratuwa</a:t>
            </a:r>
          </a:p>
          <a:p>
            <a:r>
              <a:rPr lang="en-US" sz="1000" dirty="0">
                <a:ln w="0"/>
                <a:solidFill>
                  <a:schemeClr val="bg1"/>
                </a:solidFill>
                <a:effectLst>
                  <a:reflection blurRad="6350" stA="53000" endA="300" endPos="35500" dir="5400000" sy="-90000" algn="bl" rotWithShape="0"/>
                </a:effectLst>
              </a:rPr>
              <a:t>Business Model </a:t>
            </a:r>
            <a:r>
              <a:rPr lang="en-US" sz="1000" dirty="0" err="1">
                <a:ln w="0"/>
                <a:solidFill>
                  <a:schemeClr val="bg1"/>
                </a:solidFill>
                <a:effectLst>
                  <a:reflection blurRad="6350" stA="53000" endA="300" endPos="35500" dir="5400000" sy="-90000" algn="bl" rotWithShape="0"/>
                </a:effectLst>
              </a:rPr>
              <a:t>Creater</a:t>
            </a:r>
            <a:endParaRPr lang="en-US" sz="1000" dirty="0">
              <a:ln w="0"/>
              <a:solidFill>
                <a:schemeClr val="bg1"/>
              </a:solidFill>
              <a:effectLst>
                <a:reflection blurRad="6350" stA="53000" endA="300" endPos="35500" dir="5400000" sy="-90000" algn="bl" rotWithShape="0"/>
              </a:effectLst>
            </a:endParaRPr>
          </a:p>
        </p:txBody>
      </p:sp>
      <p:sp>
        <p:nvSpPr>
          <p:cNvPr id="26" name="Rectangle 25">
            <a:extLst>
              <a:ext uri="{FF2B5EF4-FFF2-40B4-BE49-F238E27FC236}">
                <a16:creationId xmlns:a16="http://schemas.microsoft.com/office/drawing/2014/main" id="{273AD701-9A70-4BEC-8940-4EE4495FB3A7}"/>
              </a:ext>
            </a:extLst>
          </p:cNvPr>
          <p:cNvSpPr/>
          <p:nvPr/>
        </p:nvSpPr>
        <p:spPr>
          <a:xfrm>
            <a:off x="3859564" y="3175925"/>
            <a:ext cx="1579517" cy="630942"/>
          </a:xfrm>
          <a:prstGeom prst="rect">
            <a:avLst/>
          </a:prstGeom>
          <a:noFill/>
        </p:spPr>
        <p:txBody>
          <a:bodyPr wrap="square" lIns="91440" tIns="45720" rIns="91440" bIns="45720">
            <a:spAutoFit/>
          </a:bodyPr>
          <a:lstStyle/>
          <a:p>
            <a:r>
              <a:rPr lang="en-US" sz="1000" dirty="0" err="1">
                <a:ln w="0"/>
                <a:solidFill>
                  <a:schemeClr val="bg1"/>
                </a:solidFill>
                <a:effectLst>
                  <a:reflection blurRad="6350" stA="53000" endA="300" endPos="35500" dir="5400000" sy="-90000" algn="bl" rotWithShape="0"/>
                </a:effectLst>
              </a:rPr>
              <a:t>Pavara</a:t>
            </a:r>
            <a:r>
              <a:rPr lang="en-US" sz="1000" dirty="0">
                <a:ln w="0"/>
                <a:solidFill>
                  <a:schemeClr val="bg1"/>
                </a:solidFill>
                <a:effectLst>
                  <a:reflection blurRad="6350" stA="53000" endA="300" endPos="35500" dir="5400000" sy="-90000" algn="bl" rotWithShape="0"/>
                </a:effectLst>
              </a:rPr>
              <a:t> </a:t>
            </a:r>
            <a:r>
              <a:rPr lang="en-US" sz="1000" dirty="0" err="1">
                <a:ln w="0"/>
                <a:solidFill>
                  <a:schemeClr val="bg1"/>
                </a:solidFill>
                <a:effectLst>
                  <a:reflection blurRad="6350" stA="53000" endA="300" endPos="35500" dir="5400000" sy="-90000" algn="bl" rotWithShape="0"/>
                </a:effectLst>
              </a:rPr>
              <a:t>Nipun</a:t>
            </a:r>
            <a:endParaRPr lang="en-US" sz="1000" dirty="0">
              <a:ln w="0"/>
              <a:solidFill>
                <a:schemeClr val="bg1"/>
              </a:solidFill>
              <a:effectLst>
                <a:reflection blurRad="6350" stA="53000" endA="300" endPos="35500" dir="5400000" sy="-90000" algn="bl" rotWithShape="0"/>
              </a:effectLst>
            </a:endParaRPr>
          </a:p>
          <a:p>
            <a:pPr>
              <a:lnSpc>
                <a:spcPct val="150000"/>
              </a:lnSpc>
            </a:pPr>
            <a:r>
              <a:rPr lang="en-US" sz="1000" dirty="0">
                <a:ln w="0"/>
                <a:solidFill>
                  <a:schemeClr val="bg1"/>
                </a:solidFill>
                <a:effectLst>
                  <a:reflection blurRad="6350" stA="53000" endA="300" endPos="35500" dir="5400000" sy="-90000" algn="bl" rotWithShape="0"/>
                </a:effectLst>
              </a:rPr>
              <a:t>University of Moratuwa</a:t>
            </a:r>
          </a:p>
          <a:p>
            <a:r>
              <a:rPr lang="en-US" sz="1000" dirty="0">
                <a:ln w="0"/>
                <a:solidFill>
                  <a:schemeClr val="bg1"/>
                </a:solidFill>
                <a:effectLst>
                  <a:reflection blurRad="6350" stA="53000" endA="300" endPos="35500" dir="5400000" sy="-90000" algn="bl" rotWithShape="0"/>
                </a:effectLst>
              </a:rPr>
              <a:t>Presenter </a:t>
            </a:r>
          </a:p>
        </p:txBody>
      </p:sp>
      <p:sp>
        <p:nvSpPr>
          <p:cNvPr id="27" name="Rectangle 26">
            <a:extLst>
              <a:ext uri="{FF2B5EF4-FFF2-40B4-BE49-F238E27FC236}">
                <a16:creationId xmlns:a16="http://schemas.microsoft.com/office/drawing/2014/main" id="{2FD46E04-008D-4488-B847-28E40888C561}"/>
              </a:ext>
            </a:extLst>
          </p:cNvPr>
          <p:cNvSpPr/>
          <p:nvPr/>
        </p:nvSpPr>
        <p:spPr>
          <a:xfrm>
            <a:off x="5454593" y="3205747"/>
            <a:ext cx="1689873" cy="630942"/>
          </a:xfrm>
          <a:prstGeom prst="rect">
            <a:avLst/>
          </a:prstGeom>
          <a:noFill/>
        </p:spPr>
        <p:txBody>
          <a:bodyPr wrap="square" lIns="91440" tIns="45720" rIns="91440" bIns="45720">
            <a:spAutoFit/>
          </a:bodyPr>
          <a:lstStyle/>
          <a:p>
            <a:r>
              <a:rPr lang="en-US" sz="1000" dirty="0" err="1">
                <a:ln w="0"/>
                <a:solidFill>
                  <a:schemeClr val="bg1"/>
                </a:solidFill>
                <a:effectLst>
                  <a:reflection blurRad="6350" stA="53000" endA="300" endPos="35500" dir="5400000" sy="-90000" algn="bl" rotWithShape="0"/>
                </a:effectLst>
              </a:rPr>
              <a:t>Tharaka</a:t>
            </a:r>
            <a:r>
              <a:rPr lang="en-US" sz="1000" dirty="0">
                <a:ln w="0"/>
                <a:solidFill>
                  <a:schemeClr val="bg1"/>
                </a:solidFill>
                <a:effectLst>
                  <a:reflection blurRad="6350" stA="53000" endA="300" endPos="35500" dir="5400000" sy="-90000" algn="bl" rotWithShape="0"/>
                </a:effectLst>
              </a:rPr>
              <a:t> </a:t>
            </a:r>
            <a:r>
              <a:rPr lang="en-US" sz="1000" dirty="0" err="1">
                <a:ln w="0"/>
                <a:solidFill>
                  <a:schemeClr val="bg1"/>
                </a:solidFill>
                <a:effectLst>
                  <a:reflection blurRad="6350" stA="53000" endA="300" endPos="35500" dir="5400000" sy="-90000" algn="bl" rotWithShape="0"/>
                </a:effectLst>
              </a:rPr>
              <a:t>Dimalsha</a:t>
            </a:r>
            <a:endParaRPr lang="en-US" sz="1000" dirty="0">
              <a:ln w="0"/>
              <a:solidFill>
                <a:schemeClr val="bg1"/>
              </a:solidFill>
              <a:effectLst>
                <a:reflection blurRad="6350" stA="53000" endA="300" endPos="35500" dir="5400000" sy="-90000" algn="bl" rotWithShape="0"/>
              </a:effectLst>
            </a:endParaRPr>
          </a:p>
          <a:p>
            <a:pPr>
              <a:lnSpc>
                <a:spcPct val="150000"/>
              </a:lnSpc>
            </a:pPr>
            <a:r>
              <a:rPr lang="en-US" sz="1000" dirty="0">
                <a:ln w="0"/>
                <a:solidFill>
                  <a:schemeClr val="bg1"/>
                </a:solidFill>
                <a:effectLst>
                  <a:reflection blurRad="6350" stA="53000" endA="300" endPos="35500" dir="5400000" sy="-90000" algn="bl" rotWithShape="0"/>
                </a:effectLst>
              </a:rPr>
              <a:t>University of Moratuwa</a:t>
            </a:r>
          </a:p>
          <a:p>
            <a:r>
              <a:rPr lang="en-US" sz="1000" dirty="0">
                <a:ln w="0"/>
                <a:solidFill>
                  <a:schemeClr val="bg1"/>
                </a:solidFill>
                <a:effectLst>
                  <a:reflection blurRad="6350" stA="53000" endA="300" endPos="35500" dir="5400000" sy="-90000" algn="bl" rotWithShape="0"/>
                </a:effectLst>
              </a:rPr>
              <a:t>Software developer</a:t>
            </a:r>
          </a:p>
        </p:txBody>
      </p:sp>
      <p:sp>
        <p:nvSpPr>
          <p:cNvPr id="28" name="Rectangle 27">
            <a:extLst>
              <a:ext uri="{FF2B5EF4-FFF2-40B4-BE49-F238E27FC236}">
                <a16:creationId xmlns:a16="http://schemas.microsoft.com/office/drawing/2014/main" id="{7B1CD3D1-AEB5-4257-B375-AB57D2289D4A}"/>
              </a:ext>
            </a:extLst>
          </p:cNvPr>
          <p:cNvSpPr/>
          <p:nvPr/>
        </p:nvSpPr>
        <p:spPr>
          <a:xfrm>
            <a:off x="7103688" y="3199136"/>
            <a:ext cx="1574026" cy="630942"/>
          </a:xfrm>
          <a:prstGeom prst="rect">
            <a:avLst/>
          </a:prstGeom>
          <a:noFill/>
        </p:spPr>
        <p:txBody>
          <a:bodyPr wrap="square" lIns="91440" tIns="45720" rIns="91440" bIns="45720">
            <a:spAutoFit/>
          </a:bodyPr>
          <a:lstStyle/>
          <a:p>
            <a:r>
              <a:rPr lang="en-US" sz="1000" dirty="0">
                <a:ln w="0"/>
                <a:solidFill>
                  <a:schemeClr val="bg1"/>
                </a:solidFill>
                <a:effectLst>
                  <a:reflection blurRad="6350" stA="53000" endA="300" endPos="35500" dir="5400000" sy="-90000" algn="bl" rotWithShape="0"/>
                </a:effectLst>
              </a:rPr>
              <a:t>Suraj </a:t>
            </a:r>
            <a:r>
              <a:rPr lang="en-US" sz="1000" dirty="0" err="1">
                <a:ln w="0"/>
                <a:solidFill>
                  <a:schemeClr val="bg1"/>
                </a:solidFill>
                <a:effectLst>
                  <a:reflection blurRad="6350" stA="53000" endA="300" endPos="35500" dir="5400000" sy="-90000" algn="bl" rotWithShape="0"/>
                </a:effectLst>
              </a:rPr>
              <a:t>Tharuka</a:t>
            </a:r>
            <a:endParaRPr lang="en-US" sz="1000" dirty="0">
              <a:ln w="0"/>
              <a:solidFill>
                <a:schemeClr val="bg1"/>
              </a:solidFill>
              <a:effectLst>
                <a:reflection blurRad="6350" stA="53000" endA="300" endPos="35500" dir="5400000" sy="-90000" algn="bl" rotWithShape="0"/>
              </a:effectLst>
            </a:endParaRPr>
          </a:p>
          <a:p>
            <a:pPr>
              <a:lnSpc>
                <a:spcPct val="150000"/>
              </a:lnSpc>
            </a:pPr>
            <a:r>
              <a:rPr lang="en-US" sz="1000" dirty="0">
                <a:ln w="0"/>
                <a:solidFill>
                  <a:schemeClr val="bg1"/>
                </a:solidFill>
                <a:effectLst>
                  <a:reflection blurRad="6350" stA="53000" endA="300" endPos="35500" dir="5400000" sy="-90000" algn="bl" rotWithShape="0"/>
                </a:effectLst>
              </a:rPr>
              <a:t>University of Moratuwa</a:t>
            </a:r>
          </a:p>
          <a:p>
            <a:r>
              <a:rPr lang="en-US" sz="1000" dirty="0">
                <a:ln w="0"/>
                <a:solidFill>
                  <a:schemeClr val="bg1"/>
                </a:solidFill>
                <a:effectLst>
                  <a:reflection blurRad="6350" stA="53000" endA="300" endPos="35500" dir="5400000" sy="-90000" algn="bl" rotWithShape="0"/>
                </a:effectLst>
              </a:rPr>
              <a:t>Marketing</a:t>
            </a:r>
          </a:p>
        </p:txBody>
      </p:sp>
      <p:cxnSp>
        <p:nvCxnSpPr>
          <p:cNvPr id="20" name="Straight Connector 19">
            <a:extLst>
              <a:ext uri="{FF2B5EF4-FFF2-40B4-BE49-F238E27FC236}">
                <a16:creationId xmlns:a16="http://schemas.microsoft.com/office/drawing/2014/main" id="{15659DA3-AA1B-485B-A934-22337E957A37}"/>
              </a:ext>
            </a:extLst>
          </p:cNvPr>
          <p:cNvCxnSpPr/>
          <p:nvPr/>
        </p:nvCxnSpPr>
        <p:spPr>
          <a:xfrm>
            <a:off x="669739" y="3124800"/>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83E0DC16-0A8B-48F9-B3FE-A9FC80DE6D1D}"/>
              </a:ext>
            </a:extLst>
          </p:cNvPr>
          <p:cNvCxnSpPr/>
          <p:nvPr/>
        </p:nvCxnSpPr>
        <p:spPr>
          <a:xfrm>
            <a:off x="662539" y="3897233"/>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F43DDA62-740F-4DDD-9C31-2DA170170CF5}"/>
              </a:ext>
            </a:extLst>
          </p:cNvPr>
          <p:cNvCxnSpPr/>
          <p:nvPr/>
        </p:nvCxnSpPr>
        <p:spPr>
          <a:xfrm>
            <a:off x="2258501" y="3140400"/>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DEAE12FC-078A-4DCC-B00E-A5743880A67A}"/>
              </a:ext>
            </a:extLst>
          </p:cNvPr>
          <p:cNvCxnSpPr/>
          <p:nvPr/>
        </p:nvCxnSpPr>
        <p:spPr>
          <a:xfrm>
            <a:off x="2280916" y="3893138"/>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39447330-A236-444D-B859-ECDE7502CC8B}"/>
              </a:ext>
            </a:extLst>
          </p:cNvPr>
          <p:cNvCxnSpPr/>
          <p:nvPr/>
        </p:nvCxnSpPr>
        <p:spPr>
          <a:xfrm>
            <a:off x="3940953" y="3147600"/>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5075CDD9-A55A-4735-95C8-8E25BDEE624E}"/>
              </a:ext>
            </a:extLst>
          </p:cNvPr>
          <p:cNvCxnSpPr/>
          <p:nvPr/>
        </p:nvCxnSpPr>
        <p:spPr>
          <a:xfrm>
            <a:off x="5567470" y="3140400"/>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6" name="Straight Connector 35">
            <a:extLst>
              <a:ext uri="{FF2B5EF4-FFF2-40B4-BE49-F238E27FC236}">
                <a16:creationId xmlns:a16="http://schemas.microsoft.com/office/drawing/2014/main" id="{228CE5C2-CBBF-4ED5-88DF-B328F125A130}"/>
              </a:ext>
            </a:extLst>
          </p:cNvPr>
          <p:cNvCxnSpPr/>
          <p:nvPr/>
        </p:nvCxnSpPr>
        <p:spPr>
          <a:xfrm>
            <a:off x="7175174" y="3148800"/>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D51DE793-2CD1-4DAB-B95F-6943CE1261A3}"/>
              </a:ext>
            </a:extLst>
          </p:cNvPr>
          <p:cNvCxnSpPr/>
          <p:nvPr/>
        </p:nvCxnSpPr>
        <p:spPr>
          <a:xfrm>
            <a:off x="3940953" y="3897233"/>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39" name="Straight Connector 38">
            <a:extLst>
              <a:ext uri="{FF2B5EF4-FFF2-40B4-BE49-F238E27FC236}">
                <a16:creationId xmlns:a16="http://schemas.microsoft.com/office/drawing/2014/main" id="{713D56FC-A588-48D2-94C2-698C2280C185}"/>
              </a:ext>
            </a:extLst>
          </p:cNvPr>
          <p:cNvCxnSpPr/>
          <p:nvPr/>
        </p:nvCxnSpPr>
        <p:spPr>
          <a:xfrm>
            <a:off x="5553070" y="3893138"/>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5CA8D384-AFC1-47A8-B8FA-CEF530310334}"/>
              </a:ext>
            </a:extLst>
          </p:cNvPr>
          <p:cNvCxnSpPr/>
          <p:nvPr/>
        </p:nvCxnSpPr>
        <p:spPr>
          <a:xfrm>
            <a:off x="7175173" y="3893138"/>
            <a:ext cx="1310016" cy="0"/>
          </a:xfrm>
          <a:prstGeom prst="line">
            <a:avLst/>
          </a:prstGeom>
          <a:ln w="28575"/>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 name="Picture 2">
            <a:extLst>
              <a:ext uri="{FF2B5EF4-FFF2-40B4-BE49-F238E27FC236}">
                <a16:creationId xmlns:a16="http://schemas.microsoft.com/office/drawing/2014/main" id="{D6987181-DC9B-42F6-93D5-26B074AAF2C7}"/>
              </a:ext>
            </a:extLst>
          </p:cNvPr>
          <p:cNvPicPr>
            <a:picLocks noChangeAspect="1"/>
          </p:cNvPicPr>
          <p:nvPr/>
        </p:nvPicPr>
        <p:blipFill>
          <a:blip r:embed="rId3"/>
          <a:stretch>
            <a:fillRect/>
          </a:stretch>
        </p:blipFill>
        <p:spPr>
          <a:xfrm>
            <a:off x="0" y="321"/>
            <a:ext cx="9144000" cy="5142857"/>
          </a:xfrm>
          <a:prstGeom prst="rect">
            <a:avLst/>
          </a:prstGeom>
        </p:spPr>
      </p:pic>
      <p:sp>
        <p:nvSpPr>
          <p:cNvPr id="152" name="Google Shape;152;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latin typeface="Franklin Gothic Heavy" panose="020B0903020102020204" pitchFamily="34" charset="0"/>
              </a:rPr>
              <a:t>Thanks!</a:t>
            </a:r>
            <a:endParaRPr sz="3000" dirty="0">
              <a:latin typeface="Franklin Gothic Heavy" panose="020B0903020102020204" pitchFamily="34" charset="0"/>
            </a:endParaRPr>
          </a:p>
        </p:txBody>
      </p:sp>
      <p:sp>
        <p:nvSpPr>
          <p:cNvPr id="153" name="Google Shape;153;p24"/>
          <p:cNvSpPr txBox="1">
            <a:spLocks noGrp="1"/>
          </p:cNvSpPr>
          <p:nvPr>
            <p:ph type="body" idx="1"/>
          </p:nvPr>
        </p:nvSpPr>
        <p:spPr>
          <a:xfrm>
            <a:off x="226075" y="1465800"/>
            <a:ext cx="2808000" cy="1917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Contact us:</a:t>
            </a:r>
          </a:p>
          <a:p>
            <a:pPr marL="0" lvl="0" indent="0" algn="l" rtl="0">
              <a:spcBef>
                <a:spcPts val="0"/>
              </a:spcBef>
              <a:spcAft>
                <a:spcPts val="0"/>
              </a:spcAft>
              <a:buNone/>
            </a:pPr>
            <a:r>
              <a:rPr lang="en-US" sz="1400" dirty="0"/>
              <a:t>Jayashan  - 071 187 3463</a:t>
            </a:r>
          </a:p>
          <a:p>
            <a:pPr marL="0" lvl="0" indent="0" algn="l" rtl="0">
              <a:spcBef>
                <a:spcPts val="0"/>
              </a:spcBef>
              <a:spcAft>
                <a:spcPts val="0"/>
              </a:spcAft>
              <a:buNone/>
            </a:pPr>
            <a:r>
              <a:rPr lang="en-US" sz="1400" dirty="0" err="1"/>
              <a:t>Ayesh</a:t>
            </a:r>
            <a:r>
              <a:rPr lang="en-US" sz="1400" dirty="0"/>
              <a:t>        - 070 108 4584</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bg1"/>
                </a:solidFill>
                <a:hlinkClick r:id="rId4">
                  <a:extLst>
                    <a:ext uri="{A12FA001-AC4F-418D-AE19-62706E023703}">
                      <ahyp:hlinkClr xmlns:ahyp="http://schemas.microsoft.com/office/drawing/2018/hyperlinkcolor" val="tx"/>
                    </a:ext>
                  </a:extLst>
                </a:hlinkClick>
              </a:rPr>
              <a:t>jayashannx12345@gmail.com</a:t>
            </a:r>
            <a:endParaRPr lang="en-US" sz="1400" dirty="0">
              <a:solidFill>
                <a:schemeClr val="bg1"/>
              </a:solidFill>
            </a:endParaRPr>
          </a:p>
          <a:p>
            <a:pPr marL="0" lvl="0" indent="0" algn="l" rtl="0">
              <a:spcBef>
                <a:spcPts val="0"/>
              </a:spcBef>
              <a:spcAft>
                <a:spcPts val="0"/>
              </a:spcAft>
              <a:buNone/>
            </a:pPr>
            <a:r>
              <a:rPr lang="en-US" sz="1400" dirty="0"/>
              <a:t>wrwmanbandara@gmail.com</a:t>
            </a:r>
            <a:endParaRPr sz="1400" dirty="0"/>
          </a:p>
        </p:txBody>
      </p:sp>
      <p:pic>
        <p:nvPicPr>
          <p:cNvPr id="154" name="Google Shape;154;p24" descr="Black and white upward shot of Golden Gate Bridge"/>
          <p:cNvPicPr preferRelativeResize="0"/>
          <p:nvPr/>
        </p:nvPicPr>
        <p:blipFill rotWithShape="1">
          <a:blip r:embed="rId5">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978213C-5682-4845-BDFD-3DC39F94F890}"/>
              </a:ext>
            </a:extLst>
          </p:cNvPr>
          <p:cNvPicPr>
            <a:picLocks noChangeAspect="1"/>
          </p:cNvPicPr>
          <p:nvPr/>
        </p:nvPicPr>
        <p:blipFill>
          <a:blip r:embed="rId3"/>
          <a:stretch>
            <a:fillRect/>
          </a:stretch>
        </p:blipFill>
        <p:spPr>
          <a:xfrm>
            <a:off x="0" y="0"/>
            <a:ext cx="9144000" cy="5142857"/>
          </a:xfrm>
          <a:prstGeom prst="rect">
            <a:avLst/>
          </a:prstGeom>
        </p:spPr>
      </p:pic>
      <p:sp>
        <p:nvSpPr>
          <p:cNvPr id="73" name="Google Shape;73;p14"/>
          <p:cNvSpPr txBox="1">
            <a:spLocks noGrp="1"/>
          </p:cNvSpPr>
          <p:nvPr>
            <p:ph type="title"/>
          </p:nvPr>
        </p:nvSpPr>
        <p:spPr>
          <a:xfrm>
            <a:off x="596053" y="637472"/>
            <a:ext cx="782024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Introduction</a:t>
            </a:r>
            <a:endParaRPr dirty="0">
              <a:latin typeface="Franklin Gothic Heavy" panose="020B0903020102020204" pitchFamily="34" charset="0"/>
            </a:endParaRPr>
          </a:p>
        </p:txBody>
      </p:sp>
      <p:sp>
        <p:nvSpPr>
          <p:cNvPr id="74" name="Google Shape;74;p14"/>
          <p:cNvSpPr txBox="1">
            <a:spLocks noGrp="1"/>
          </p:cNvSpPr>
          <p:nvPr>
            <p:ph type="body" idx="1"/>
          </p:nvPr>
        </p:nvSpPr>
        <p:spPr>
          <a:xfrm>
            <a:off x="471900" y="1539247"/>
            <a:ext cx="8422200" cy="2710200"/>
          </a:xfrm>
          <a:prstGeom prst="rect">
            <a:avLst/>
          </a:prstGeom>
        </p:spPr>
        <p:txBody>
          <a:bodyPr spcFirstLastPara="1" wrap="square" lIns="91425" tIns="91425" rIns="91425" bIns="91425" anchor="t" anchorCtr="0">
            <a:noAutofit/>
          </a:bodyPr>
          <a:lstStyle/>
          <a:p>
            <a:pPr marL="114300" lvl="0" indent="0" algn="just">
              <a:buNone/>
            </a:pPr>
            <a:r>
              <a:rPr lang="en-US" dirty="0">
                <a:solidFill>
                  <a:schemeClr val="bg1"/>
                </a:solidFill>
                <a:latin typeface="Franklin Gothic Book" panose="020B0503020102020204" pitchFamily="34" charset="0"/>
              </a:rPr>
              <a:t>In the modern world robotics is using for various human activities. Think if we build a robot for small scale entrepreneurs. That may be a huge step for the entrepreneurs and their businesses. In here we are planning  to build a robot which can be fixed easily in a shop to package things ordered by a customer. This is an unmanned process which is more efficient than doing by human hands</a:t>
            </a:r>
          </a:p>
        </p:txBody>
      </p:sp>
      <p:sp>
        <p:nvSpPr>
          <p:cNvPr id="4" name="Isosceles Triangle 3">
            <a:extLst>
              <a:ext uri="{FF2B5EF4-FFF2-40B4-BE49-F238E27FC236}">
                <a16:creationId xmlns:a16="http://schemas.microsoft.com/office/drawing/2014/main" id="{AA485CD9-4898-4454-933C-59E7C3A96565}"/>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3" name="Picture 2">
            <a:extLst>
              <a:ext uri="{FF2B5EF4-FFF2-40B4-BE49-F238E27FC236}">
                <a16:creationId xmlns:a16="http://schemas.microsoft.com/office/drawing/2014/main" id="{752A3CCA-DB32-47F5-92B6-6AFD71BD9C4B}"/>
              </a:ext>
            </a:extLst>
          </p:cNvPr>
          <p:cNvPicPr>
            <a:picLocks noChangeAspect="1"/>
          </p:cNvPicPr>
          <p:nvPr/>
        </p:nvPicPr>
        <p:blipFill>
          <a:blip r:embed="rId3"/>
          <a:stretch>
            <a:fillRect/>
          </a:stretch>
        </p:blipFill>
        <p:spPr>
          <a:xfrm>
            <a:off x="0" y="0"/>
            <a:ext cx="9144000" cy="5142857"/>
          </a:xfrm>
          <a:prstGeom prst="rect">
            <a:avLst/>
          </a:prstGeom>
        </p:spPr>
      </p:pic>
      <p:sp>
        <p:nvSpPr>
          <p:cNvPr id="79" name="Google Shape;79;p15"/>
          <p:cNvSpPr txBox="1">
            <a:spLocks noGrp="1"/>
          </p:cNvSpPr>
          <p:nvPr>
            <p:ph type="title"/>
          </p:nvPr>
        </p:nvSpPr>
        <p:spPr>
          <a:xfrm>
            <a:off x="612577" y="637793"/>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Problem</a:t>
            </a:r>
            <a:endParaRPr dirty="0">
              <a:latin typeface="Franklin Gothic Heavy" panose="020B0903020102020204" pitchFamily="34" charset="0"/>
            </a:endParaRPr>
          </a:p>
        </p:txBody>
      </p:sp>
      <p:sp>
        <p:nvSpPr>
          <p:cNvPr id="80" name="Google Shape;80;p15"/>
          <p:cNvSpPr txBox="1">
            <a:spLocks noGrp="1"/>
          </p:cNvSpPr>
          <p:nvPr>
            <p:ph type="body" idx="1"/>
          </p:nvPr>
        </p:nvSpPr>
        <p:spPr>
          <a:xfrm>
            <a:off x="612578" y="1511112"/>
            <a:ext cx="8313374" cy="2710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2000" dirty="0">
                <a:solidFill>
                  <a:schemeClr val="bg1"/>
                </a:solidFill>
                <a:latin typeface="Franklin Gothic Book" panose="020B0503020102020204" pitchFamily="34" charset="0"/>
              </a:rPr>
              <a:t>In a supermarket customers needs to walk in a big area to find the goods they need and it is time wasting for busy people. As the Covid-19 pandemic continues to keep people indoors and away from public places, the need for an unmanned ordering system is increasing.</a:t>
            </a:r>
          </a:p>
          <a:p>
            <a:pPr marL="0" lvl="0" indent="0" algn="just" rtl="0">
              <a:spcBef>
                <a:spcPts val="0"/>
              </a:spcBef>
              <a:spcAft>
                <a:spcPts val="1600"/>
              </a:spcAft>
              <a:buNone/>
            </a:pPr>
            <a:r>
              <a:rPr lang="en-US" sz="2000" dirty="0">
                <a:solidFill>
                  <a:schemeClr val="bg1"/>
                </a:solidFill>
                <a:latin typeface="Franklin Gothic Book" panose="020B0503020102020204" pitchFamily="34" charset="0"/>
              </a:rPr>
              <a:t>Also, retailers are looking for a way to operate in a small space so they can build their shops anywhere, closer to the customers and to reduce their operation costs and gain more profit.</a:t>
            </a:r>
          </a:p>
        </p:txBody>
      </p:sp>
      <p:sp>
        <p:nvSpPr>
          <p:cNvPr id="7" name="Isosceles Triangle 6">
            <a:extLst>
              <a:ext uri="{FF2B5EF4-FFF2-40B4-BE49-F238E27FC236}">
                <a16:creationId xmlns:a16="http://schemas.microsoft.com/office/drawing/2014/main" id="{CE8028C7-7F03-4B69-A4EF-44331F233C45}"/>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a:extLst>
              <a:ext uri="{FF2B5EF4-FFF2-40B4-BE49-F238E27FC236}">
                <a16:creationId xmlns:a16="http://schemas.microsoft.com/office/drawing/2014/main" id="{2C4EA444-E5EC-4AE3-B8CC-653793D44A81}"/>
              </a:ext>
            </a:extLst>
          </p:cNvPr>
          <p:cNvPicPr>
            <a:picLocks noChangeAspect="1"/>
          </p:cNvPicPr>
          <p:nvPr/>
        </p:nvPicPr>
        <p:blipFill>
          <a:blip r:embed="rId3"/>
          <a:stretch>
            <a:fillRect/>
          </a:stretch>
        </p:blipFill>
        <p:spPr>
          <a:xfrm>
            <a:off x="0" y="321"/>
            <a:ext cx="9144000" cy="5142857"/>
          </a:xfrm>
          <a:prstGeom prst="rect">
            <a:avLst/>
          </a:prstGeom>
        </p:spPr>
      </p:pic>
      <p:sp>
        <p:nvSpPr>
          <p:cNvPr id="86" name="Google Shape;86;p16"/>
          <p:cNvSpPr txBox="1">
            <a:spLocks noGrp="1"/>
          </p:cNvSpPr>
          <p:nvPr>
            <p:ph type="title"/>
          </p:nvPr>
        </p:nvSpPr>
        <p:spPr>
          <a:xfrm>
            <a:off x="577408" y="636334"/>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Solution</a:t>
            </a:r>
            <a:endParaRPr dirty="0">
              <a:latin typeface="Franklin Gothic Heavy" panose="020B0903020102020204" pitchFamily="34" charset="0"/>
            </a:endParaRPr>
          </a:p>
        </p:txBody>
      </p:sp>
      <p:sp>
        <p:nvSpPr>
          <p:cNvPr id="87" name="Google Shape;87;p16"/>
          <p:cNvSpPr txBox="1">
            <a:spLocks noGrp="1"/>
          </p:cNvSpPr>
          <p:nvPr>
            <p:ph type="body" idx="1"/>
          </p:nvPr>
        </p:nvSpPr>
        <p:spPr>
          <a:xfrm>
            <a:off x="577408" y="1523058"/>
            <a:ext cx="8222100" cy="35382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SG" sz="2000" dirty="0">
                <a:solidFill>
                  <a:schemeClr val="bg1"/>
                </a:solidFill>
                <a:latin typeface="Franklin Gothic Book" panose="020B0503020102020204" pitchFamily="34" charset="0"/>
              </a:rPr>
              <a:t>We are building an automated system which can select and pack the things ordered by a customer in a shop. It can operate in a small space, more efficiently than a human. Once the packaging has done, people can collect their package from the counter, pay and leave.</a:t>
            </a:r>
          </a:p>
          <a:p>
            <a:pPr marL="0" lvl="0" indent="0" algn="just" rtl="0">
              <a:spcBef>
                <a:spcPts val="0"/>
              </a:spcBef>
              <a:spcAft>
                <a:spcPts val="0"/>
              </a:spcAft>
              <a:buNone/>
            </a:pPr>
            <a:r>
              <a:rPr lang="en-SG" sz="2000" dirty="0">
                <a:solidFill>
                  <a:schemeClr val="bg1"/>
                </a:solidFill>
                <a:latin typeface="Franklin Gothic Book" panose="020B0503020102020204" pitchFamily="34" charset="0"/>
              </a:rPr>
              <a:t>As we continue our business for several years we will develop an app to order goods online and once the packaging has done by the robot, inform a courier automatically to deliver the goods to the customer’s doorsteps.</a:t>
            </a:r>
          </a:p>
          <a:p>
            <a:pPr marL="0" lvl="0" indent="0" algn="just" rtl="0">
              <a:spcBef>
                <a:spcPts val="1600"/>
              </a:spcBef>
              <a:spcAft>
                <a:spcPts val="1600"/>
              </a:spcAft>
              <a:buNone/>
            </a:pPr>
            <a:endParaRPr sz="2000" dirty="0">
              <a:solidFill>
                <a:schemeClr val="bg1"/>
              </a:solidFill>
              <a:latin typeface="Franklin Gothic Book" panose="020B0503020102020204" pitchFamily="34" charset="0"/>
            </a:endParaRPr>
          </a:p>
        </p:txBody>
      </p:sp>
      <p:sp>
        <p:nvSpPr>
          <p:cNvPr id="8" name="Isosceles Triangle 7">
            <a:extLst>
              <a:ext uri="{FF2B5EF4-FFF2-40B4-BE49-F238E27FC236}">
                <a16:creationId xmlns:a16="http://schemas.microsoft.com/office/drawing/2014/main" id="{7926ADAC-18B8-4809-ACB4-F56C9C0D0FFA}"/>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3" name="Picture 2">
            <a:extLst>
              <a:ext uri="{FF2B5EF4-FFF2-40B4-BE49-F238E27FC236}">
                <a16:creationId xmlns:a16="http://schemas.microsoft.com/office/drawing/2014/main" id="{F60A4C92-F5CF-47B9-A104-E90022148317}"/>
              </a:ext>
            </a:extLst>
          </p:cNvPr>
          <p:cNvPicPr>
            <a:picLocks noChangeAspect="1"/>
          </p:cNvPicPr>
          <p:nvPr/>
        </p:nvPicPr>
        <p:blipFill>
          <a:blip r:embed="rId3"/>
          <a:stretch>
            <a:fillRect/>
          </a:stretch>
        </p:blipFill>
        <p:spPr>
          <a:xfrm>
            <a:off x="0" y="321"/>
            <a:ext cx="9144000" cy="5142857"/>
          </a:xfrm>
          <a:prstGeom prst="rect">
            <a:avLst/>
          </a:prstGeom>
        </p:spPr>
      </p:pic>
      <p:sp>
        <p:nvSpPr>
          <p:cNvPr id="94" name="Google Shape;94;p17"/>
          <p:cNvSpPr txBox="1">
            <a:spLocks noGrp="1"/>
          </p:cNvSpPr>
          <p:nvPr>
            <p:ph type="title"/>
          </p:nvPr>
        </p:nvSpPr>
        <p:spPr>
          <a:xfrm>
            <a:off x="608819" y="166625"/>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latin typeface="Franklin Gothic Heavy" panose="020B0903020102020204" pitchFamily="34" charset="0"/>
              </a:rPr>
              <a:t>2D ROBOT</a:t>
            </a:r>
            <a:endParaRPr sz="3200" dirty="0">
              <a:latin typeface="Franklin Gothic Heavy" panose="020B0903020102020204" pitchFamily="34" charset="0"/>
            </a:endParaRPr>
          </a:p>
        </p:txBody>
      </p:sp>
      <p:sp>
        <p:nvSpPr>
          <p:cNvPr id="95" name="Google Shape;95;p17"/>
          <p:cNvSpPr txBox="1">
            <a:spLocks noGrp="1"/>
          </p:cNvSpPr>
          <p:nvPr>
            <p:ph type="body" idx="1"/>
          </p:nvPr>
        </p:nvSpPr>
        <p:spPr>
          <a:xfrm>
            <a:off x="540778" y="1019910"/>
            <a:ext cx="3113626" cy="3163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300" dirty="0"/>
              <a:t>This robot collect the items which customer needs or items which input by the user into a basket and bring that basket to customer or user. This robot can move only 2d area. Arm </a:t>
            </a:r>
            <a:r>
              <a:rPr lang="en-US" sz="1300" dirty="0" err="1"/>
              <a:t>Grapper</a:t>
            </a:r>
            <a:r>
              <a:rPr lang="en-US" sz="1300" dirty="0"/>
              <a:t> can grab a item from the chosen cells of these shelves and put that on the basket which has fitted to the robot. we developing a software to customize those shelves by the customer in a virtual world. In addition to that  we can develop a app or website which can order through online. Then we can use this concept to online warehouses also..</a:t>
            </a:r>
            <a:endParaRPr sz="1300" dirty="0"/>
          </a:p>
        </p:txBody>
      </p:sp>
      <p:sp>
        <p:nvSpPr>
          <p:cNvPr id="4" name="Rectangle 3">
            <a:extLst>
              <a:ext uri="{FF2B5EF4-FFF2-40B4-BE49-F238E27FC236}">
                <a16:creationId xmlns:a16="http://schemas.microsoft.com/office/drawing/2014/main" id="{149516CF-CD61-401E-99EB-11B59A61CC74}"/>
              </a:ext>
            </a:extLst>
          </p:cNvPr>
          <p:cNvSpPr/>
          <p:nvPr/>
        </p:nvSpPr>
        <p:spPr>
          <a:xfrm>
            <a:off x="3826932" y="1019910"/>
            <a:ext cx="4947633" cy="37880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cal user interface&#10;&#10;Description automatically generated">
            <a:extLst>
              <a:ext uri="{FF2B5EF4-FFF2-40B4-BE49-F238E27FC236}">
                <a16:creationId xmlns:a16="http://schemas.microsoft.com/office/drawing/2014/main" id="{39083561-4007-46EB-99BE-0D1A1F303A80}"/>
              </a:ext>
            </a:extLst>
          </p:cNvPr>
          <p:cNvPicPr>
            <a:picLocks noChangeAspect="1"/>
          </p:cNvPicPr>
          <p:nvPr/>
        </p:nvPicPr>
        <p:blipFill>
          <a:blip r:embed="rId4"/>
          <a:stretch>
            <a:fillRect/>
          </a:stretch>
        </p:blipFill>
        <p:spPr>
          <a:xfrm>
            <a:off x="4171989" y="956604"/>
            <a:ext cx="4121622" cy="2163852"/>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AC1E3B01-FB64-474A-8B47-BE1FEAD12B55}"/>
              </a:ext>
            </a:extLst>
          </p:cNvPr>
          <p:cNvPicPr>
            <a:picLocks noChangeAspect="1"/>
          </p:cNvPicPr>
          <p:nvPr/>
        </p:nvPicPr>
        <p:blipFill>
          <a:blip r:embed="rId5"/>
          <a:stretch>
            <a:fillRect/>
          </a:stretch>
        </p:blipFill>
        <p:spPr>
          <a:xfrm>
            <a:off x="4541051" y="2872026"/>
            <a:ext cx="3383497" cy="1776336"/>
          </a:xfrm>
          <a:prstGeom prst="rect">
            <a:avLst/>
          </a:prstGeom>
        </p:spPr>
      </p:pic>
      <p:sp>
        <p:nvSpPr>
          <p:cNvPr id="8" name="Rectangle 7">
            <a:extLst>
              <a:ext uri="{FF2B5EF4-FFF2-40B4-BE49-F238E27FC236}">
                <a16:creationId xmlns:a16="http://schemas.microsoft.com/office/drawing/2014/main" id="{C1C6366C-4C4E-4B75-9490-7276DFC06CE3}"/>
              </a:ext>
            </a:extLst>
          </p:cNvPr>
          <p:cNvSpPr/>
          <p:nvPr/>
        </p:nvSpPr>
        <p:spPr>
          <a:xfrm>
            <a:off x="5220049" y="2473468"/>
            <a:ext cx="1962397" cy="307777"/>
          </a:xfrm>
          <a:prstGeom prst="rect">
            <a:avLst/>
          </a:prstGeom>
          <a:noFill/>
        </p:spPr>
        <p:txBody>
          <a:bodyPr wrap="none" lIns="91440" tIns="45720" rIns="91440" bIns="45720">
            <a:spAutoFit/>
          </a:bodyPr>
          <a:lstStyle/>
          <a:p>
            <a:pPr algn="ctr"/>
            <a:r>
              <a:rPr lang="en-US" b="1" cap="none" spc="50" dirty="0">
                <a:ln w="0"/>
                <a:solidFill>
                  <a:schemeClr val="bg2"/>
                </a:solidFill>
                <a:effectLst>
                  <a:innerShdw blurRad="63500" dist="50800" dir="13500000">
                    <a:srgbClr val="000000">
                      <a:alpha val="50000"/>
                    </a:srgbClr>
                  </a:innerShdw>
                </a:effectLst>
              </a:rPr>
              <a:t>Real World </a:t>
            </a:r>
            <a:r>
              <a:rPr lang="en-US" b="1" spc="50" dirty="0">
                <a:ln w="0"/>
                <a:solidFill>
                  <a:schemeClr val="bg2"/>
                </a:solidFill>
                <a:effectLst>
                  <a:innerShdw blurRad="63500" dist="50800" dir="13500000">
                    <a:srgbClr val="000000">
                      <a:alpha val="50000"/>
                    </a:srgbClr>
                  </a:innerShdw>
                </a:effectLst>
              </a:rPr>
              <a:t>S</a:t>
            </a:r>
            <a:r>
              <a:rPr lang="en-US" b="1" cap="none" spc="50" dirty="0">
                <a:ln w="0"/>
                <a:solidFill>
                  <a:schemeClr val="bg2"/>
                </a:solidFill>
                <a:effectLst>
                  <a:innerShdw blurRad="63500" dist="50800" dir="13500000">
                    <a:srgbClr val="000000">
                      <a:alpha val="50000"/>
                    </a:srgbClr>
                  </a:innerShdw>
                </a:effectLst>
              </a:rPr>
              <a:t>helves</a:t>
            </a:r>
          </a:p>
        </p:txBody>
      </p:sp>
      <p:sp>
        <p:nvSpPr>
          <p:cNvPr id="12" name="Rectangle 11">
            <a:extLst>
              <a:ext uri="{FF2B5EF4-FFF2-40B4-BE49-F238E27FC236}">
                <a16:creationId xmlns:a16="http://schemas.microsoft.com/office/drawing/2014/main" id="{F0C461B1-47E4-4749-AF00-87D6401AFD2D}"/>
              </a:ext>
            </a:extLst>
          </p:cNvPr>
          <p:cNvSpPr/>
          <p:nvPr/>
        </p:nvSpPr>
        <p:spPr>
          <a:xfrm>
            <a:off x="5148139" y="4388714"/>
            <a:ext cx="2161169" cy="307777"/>
          </a:xfrm>
          <a:prstGeom prst="rect">
            <a:avLst/>
          </a:prstGeom>
          <a:noFill/>
        </p:spPr>
        <p:txBody>
          <a:bodyPr wrap="none" lIns="91440" tIns="45720" rIns="91440" bIns="45720">
            <a:spAutoFit/>
          </a:bodyPr>
          <a:lstStyle/>
          <a:p>
            <a:pPr algn="ctr"/>
            <a:r>
              <a:rPr lang="en-US" b="1" spc="50" dirty="0">
                <a:ln w="0"/>
                <a:solidFill>
                  <a:schemeClr val="bg2"/>
                </a:solidFill>
                <a:effectLst>
                  <a:innerShdw blurRad="63500" dist="50800" dir="13500000">
                    <a:srgbClr val="000000">
                      <a:alpha val="50000"/>
                    </a:srgbClr>
                  </a:innerShdw>
                </a:effectLst>
              </a:rPr>
              <a:t>Virtual</a:t>
            </a:r>
            <a:r>
              <a:rPr lang="en-US" b="1" cap="none" spc="50" dirty="0">
                <a:ln w="0"/>
                <a:solidFill>
                  <a:schemeClr val="bg2"/>
                </a:solidFill>
                <a:effectLst>
                  <a:innerShdw blurRad="63500" dist="50800" dir="13500000">
                    <a:srgbClr val="000000">
                      <a:alpha val="50000"/>
                    </a:srgbClr>
                  </a:innerShdw>
                </a:effectLst>
              </a:rPr>
              <a:t> World </a:t>
            </a:r>
            <a:r>
              <a:rPr lang="en-US" b="1" spc="50" dirty="0">
                <a:ln w="0"/>
                <a:solidFill>
                  <a:schemeClr val="bg2"/>
                </a:solidFill>
                <a:effectLst>
                  <a:innerShdw blurRad="63500" dist="50800" dir="13500000">
                    <a:srgbClr val="000000">
                      <a:alpha val="50000"/>
                    </a:srgbClr>
                  </a:innerShdw>
                </a:effectLst>
              </a:rPr>
              <a:t>S</a:t>
            </a:r>
            <a:r>
              <a:rPr lang="en-US" b="1" cap="none" spc="50" dirty="0">
                <a:ln w="0"/>
                <a:solidFill>
                  <a:schemeClr val="bg2"/>
                </a:solidFill>
                <a:effectLst>
                  <a:innerShdw blurRad="63500" dist="50800" dir="13500000">
                    <a:srgbClr val="000000">
                      <a:alpha val="50000"/>
                    </a:srgbClr>
                  </a:innerShdw>
                </a:effectLst>
              </a:rPr>
              <a:t>helves</a:t>
            </a:r>
          </a:p>
        </p:txBody>
      </p:sp>
      <p:sp>
        <p:nvSpPr>
          <p:cNvPr id="13" name="Isosceles Triangle 12">
            <a:extLst>
              <a:ext uri="{FF2B5EF4-FFF2-40B4-BE49-F238E27FC236}">
                <a16:creationId xmlns:a16="http://schemas.microsoft.com/office/drawing/2014/main" id="{B5FDF5B7-7E46-4075-A97E-8C530140581D}"/>
              </a:ext>
            </a:extLst>
          </p:cNvPr>
          <p:cNvSpPr/>
          <p:nvPr/>
        </p:nvSpPr>
        <p:spPr>
          <a:xfrm rot="5400000">
            <a:off x="350818" y="665267"/>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a:extLst>
              <a:ext uri="{FF2B5EF4-FFF2-40B4-BE49-F238E27FC236}">
                <a16:creationId xmlns:a16="http://schemas.microsoft.com/office/drawing/2014/main" id="{1750B50A-F381-49AE-A014-727829CA943A}"/>
              </a:ext>
            </a:extLst>
          </p:cNvPr>
          <p:cNvPicPr>
            <a:picLocks noChangeAspect="1"/>
          </p:cNvPicPr>
          <p:nvPr/>
        </p:nvPicPr>
        <p:blipFill>
          <a:blip r:embed="rId3"/>
          <a:stretch>
            <a:fillRect/>
          </a:stretch>
        </p:blipFill>
        <p:spPr>
          <a:xfrm>
            <a:off x="0" y="321"/>
            <a:ext cx="9144000" cy="5142857"/>
          </a:xfrm>
          <a:prstGeom prst="rect">
            <a:avLst/>
          </a:prstGeom>
        </p:spPr>
      </p:pic>
      <p:sp>
        <p:nvSpPr>
          <p:cNvPr id="101" name="Google Shape;101;p18"/>
          <p:cNvSpPr txBox="1">
            <a:spLocks noGrp="1"/>
          </p:cNvSpPr>
          <p:nvPr>
            <p:ph type="title"/>
          </p:nvPr>
        </p:nvSpPr>
        <p:spPr>
          <a:xfrm>
            <a:off x="577408" y="643176"/>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Competitive advantages</a:t>
            </a:r>
            <a:endParaRPr dirty="0">
              <a:latin typeface="Franklin Gothic Heavy" panose="020B0903020102020204" pitchFamily="34" charset="0"/>
            </a:endParaRPr>
          </a:p>
        </p:txBody>
      </p:sp>
      <p:pic>
        <p:nvPicPr>
          <p:cNvPr id="4" name="Picture 3" descr="Shape&#10;&#10;Description automatically generated">
            <a:extLst>
              <a:ext uri="{FF2B5EF4-FFF2-40B4-BE49-F238E27FC236}">
                <a16:creationId xmlns:a16="http://schemas.microsoft.com/office/drawing/2014/main" id="{FA7422CD-74E9-430C-863F-7FAFE96C8735}"/>
              </a:ext>
            </a:extLst>
          </p:cNvPr>
          <p:cNvPicPr>
            <a:picLocks noChangeAspect="1"/>
          </p:cNvPicPr>
          <p:nvPr/>
        </p:nvPicPr>
        <p:blipFill>
          <a:blip r:embed="rId4"/>
          <a:stretch>
            <a:fillRect/>
          </a:stretch>
        </p:blipFill>
        <p:spPr>
          <a:xfrm>
            <a:off x="4937759" y="1560712"/>
            <a:ext cx="3801978" cy="3109761"/>
          </a:xfrm>
          <a:prstGeom prst="rect">
            <a:avLst/>
          </a:prstGeom>
        </p:spPr>
      </p:pic>
      <p:sp>
        <p:nvSpPr>
          <p:cNvPr id="102" name="Google Shape;102;p18"/>
          <p:cNvSpPr txBox="1">
            <a:spLocks noGrp="1"/>
          </p:cNvSpPr>
          <p:nvPr>
            <p:ph type="body" idx="1"/>
          </p:nvPr>
        </p:nvSpPr>
        <p:spPr>
          <a:xfrm>
            <a:off x="98474" y="1216746"/>
            <a:ext cx="4839285" cy="2710200"/>
          </a:xfrm>
          <a:prstGeom prst="rect">
            <a:avLst/>
          </a:prstGeom>
        </p:spPr>
        <p:txBody>
          <a:bodyPr spcFirstLastPara="1" wrap="square" lIns="91425" tIns="91425" rIns="91425" bIns="91425" anchor="t" anchorCtr="0">
            <a:noAutofit/>
          </a:bodyPr>
          <a:lstStyle/>
          <a:p>
            <a:pPr marL="457200" lvl="0" indent="0" algn="just" rtl="0">
              <a:spcBef>
                <a:spcPts val="1600"/>
              </a:spcBef>
              <a:spcAft>
                <a:spcPts val="1600"/>
              </a:spcAft>
              <a:buNone/>
            </a:pPr>
            <a:r>
              <a:rPr lang="en-SG" dirty="0">
                <a:solidFill>
                  <a:schemeClr val="bg1"/>
                </a:solidFill>
                <a:latin typeface="Franklin Gothic Book" panose="020B0503020102020204" pitchFamily="34" charset="0"/>
              </a:rPr>
              <a:t>Currently there are no automated grocery stores or retailers in Sri Lanka. The reason behind this is business owners are not confident enough to switch for this method. So this is a good opportunity for us to introduce this automated retail store concept to the Sri Lankan market specially for mega malls such as One Galle Face, Marino Mall, Colombo City Centre, Kandy City Centre, etc. Wealthy people visiting these malls are keen to experience these kinds of new technologies only found in highly developed countries. So they will happily adapt this very convenient method of buying goods only available in few stores like Amazon and Walmart in USA and Inco in Denmark.</a:t>
            </a:r>
          </a:p>
        </p:txBody>
      </p:sp>
      <p:sp>
        <p:nvSpPr>
          <p:cNvPr id="7" name="Isosceles Triangle 6">
            <a:extLst>
              <a:ext uri="{FF2B5EF4-FFF2-40B4-BE49-F238E27FC236}">
                <a16:creationId xmlns:a16="http://schemas.microsoft.com/office/drawing/2014/main" id="{BA7E5A9A-6C8A-431D-82C0-8681B9ACF604}"/>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4" name="Picture 3">
            <a:extLst>
              <a:ext uri="{FF2B5EF4-FFF2-40B4-BE49-F238E27FC236}">
                <a16:creationId xmlns:a16="http://schemas.microsoft.com/office/drawing/2014/main" id="{0D0BE353-95E7-499E-8A7E-3609AE3C9952}"/>
              </a:ext>
            </a:extLst>
          </p:cNvPr>
          <p:cNvPicPr>
            <a:picLocks noChangeAspect="1"/>
          </p:cNvPicPr>
          <p:nvPr/>
        </p:nvPicPr>
        <p:blipFill>
          <a:blip r:embed="rId3"/>
          <a:stretch>
            <a:fillRect/>
          </a:stretch>
        </p:blipFill>
        <p:spPr>
          <a:xfrm>
            <a:off x="0" y="0"/>
            <a:ext cx="9144000" cy="5142857"/>
          </a:xfrm>
          <a:prstGeom prst="rect">
            <a:avLst/>
          </a:prstGeom>
        </p:spPr>
      </p:pic>
      <p:sp>
        <p:nvSpPr>
          <p:cNvPr id="108" name="Google Shape;108;p19"/>
          <p:cNvSpPr txBox="1">
            <a:spLocks noGrp="1"/>
          </p:cNvSpPr>
          <p:nvPr>
            <p:ph type="title"/>
          </p:nvPr>
        </p:nvSpPr>
        <p:spPr>
          <a:xfrm>
            <a:off x="611151" y="63417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Market Potentials / Target Market</a:t>
            </a:r>
            <a:endParaRPr dirty="0">
              <a:latin typeface="Franklin Gothic Heavy" panose="020B0903020102020204" pitchFamily="34" charset="0"/>
            </a:endParaRPr>
          </a:p>
        </p:txBody>
      </p:sp>
      <p:sp>
        <p:nvSpPr>
          <p:cNvPr id="109" name="Google Shape;109;p19"/>
          <p:cNvSpPr txBox="1">
            <a:spLocks noGrp="1"/>
          </p:cNvSpPr>
          <p:nvPr>
            <p:ph type="body" idx="1"/>
          </p:nvPr>
        </p:nvSpPr>
        <p:spPr>
          <a:xfrm>
            <a:off x="422030" y="1401870"/>
            <a:ext cx="4628271" cy="20883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SG" dirty="0">
                <a:solidFill>
                  <a:schemeClr val="bg1"/>
                </a:solidFill>
                <a:latin typeface="Franklin Gothic Book" panose="020B0503020102020204" pitchFamily="34" charset="0"/>
              </a:rPr>
              <a:t>Our business model is B2B. We plan to sell our product to supermarkets, retail stores in mega malls and we plan to extend our service to online shopping stores by developing a new app which integrates our system with their online shopping apps or websites. If they need, we can design a complete online shopping app for them. We expect only 2-3 customers in the first year as this is a new experience to Sri Lanka. Then in the second year, we expect to reach to 10 customers. After 5 years we can sell our product to more than 100 stores around the country. We expect to begin partnerships with large supermarket chains such as Cargills Food City, </a:t>
            </a:r>
            <a:r>
              <a:rPr lang="en-SG" dirty="0" err="1">
                <a:solidFill>
                  <a:schemeClr val="bg1"/>
                </a:solidFill>
                <a:latin typeface="Franklin Gothic Book" panose="020B0503020102020204" pitchFamily="34" charset="0"/>
              </a:rPr>
              <a:t>Keells</a:t>
            </a:r>
            <a:r>
              <a:rPr lang="en-SG" dirty="0">
                <a:solidFill>
                  <a:schemeClr val="bg1"/>
                </a:solidFill>
                <a:latin typeface="Franklin Gothic Book" panose="020B0503020102020204" pitchFamily="34" charset="0"/>
              </a:rPr>
              <a:t>, </a:t>
            </a:r>
            <a:r>
              <a:rPr lang="en-SG" dirty="0" err="1">
                <a:solidFill>
                  <a:schemeClr val="bg1"/>
                </a:solidFill>
                <a:latin typeface="Franklin Gothic Book" panose="020B0503020102020204" pitchFamily="34" charset="0"/>
              </a:rPr>
              <a:t>Arpico</a:t>
            </a:r>
            <a:r>
              <a:rPr lang="en-SG" dirty="0">
                <a:solidFill>
                  <a:schemeClr val="bg1"/>
                </a:solidFill>
                <a:latin typeface="Franklin Gothic Book" panose="020B0503020102020204" pitchFamily="34" charset="0"/>
              </a:rPr>
              <a:t> Super Centre, </a:t>
            </a:r>
            <a:r>
              <a:rPr lang="en-SG" dirty="0" err="1">
                <a:solidFill>
                  <a:schemeClr val="bg1"/>
                </a:solidFill>
                <a:latin typeface="Franklin Gothic Book" panose="020B0503020102020204" pitchFamily="34" charset="0"/>
              </a:rPr>
              <a:t>Laugfs</a:t>
            </a:r>
            <a:r>
              <a:rPr lang="en-SG" dirty="0">
                <a:solidFill>
                  <a:schemeClr val="bg1"/>
                </a:solidFill>
                <a:latin typeface="Franklin Gothic Book" panose="020B0503020102020204" pitchFamily="34" charset="0"/>
              </a:rPr>
              <a:t> Super, Spar and </a:t>
            </a:r>
            <a:r>
              <a:rPr lang="en-SG" dirty="0" err="1">
                <a:solidFill>
                  <a:schemeClr val="bg1"/>
                </a:solidFill>
                <a:latin typeface="Franklin Gothic Book" panose="020B0503020102020204" pitchFamily="34" charset="0"/>
              </a:rPr>
              <a:t>Glomark</a:t>
            </a:r>
            <a:r>
              <a:rPr lang="en-SG" dirty="0">
                <a:solidFill>
                  <a:schemeClr val="bg1"/>
                </a:solidFill>
                <a:latin typeface="Franklin Gothic Book" panose="020B0503020102020204" pitchFamily="34" charset="0"/>
              </a:rPr>
              <a:t> so we can extend our business rapidly. </a:t>
            </a:r>
            <a:endParaRPr dirty="0">
              <a:solidFill>
                <a:schemeClr val="bg1"/>
              </a:solidFill>
              <a:latin typeface="Franklin Gothic Book" panose="020B0503020102020204" pitchFamily="34" charset="0"/>
            </a:endParaRPr>
          </a:p>
        </p:txBody>
      </p:sp>
      <p:sp>
        <p:nvSpPr>
          <p:cNvPr id="9" name="Isosceles Triangle 8">
            <a:extLst>
              <a:ext uri="{FF2B5EF4-FFF2-40B4-BE49-F238E27FC236}">
                <a16:creationId xmlns:a16="http://schemas.microsoft.com/office/drawing/2014/main" id="{247967F1-5706-494C-B593-B64B3510F35E}"/>
              </a:ext>
            </a:extLst>
          </p:cNvPr>
          <p:cNvSpPr/>
          <p:nvPr/>
        </p:nvSpPr>
        <p:spPr>
          <a:xfrm rot="5400000">
            <a:off x="348808" y="974188"/>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descr="A picture containing gear&#10;&#10;Description automatically generated">
            <a:extLst>
              <a:ext uri="{FF2B5EF4-FFF2-40B4-BE49-F238E27FC236}">
                <a16:creationId xmlns:a16="http://schemas.microsoft.com/office/drawing/2014/main" id="{FF27FB80-44E3-4FB2-87BA-BBE261009253}"/>
              </a:ext>
            </a:extLst>
          </p:cNvPr>
          <p:cNvPicPr>
            <a:picLocks noChangeAspect="1"/>
          </p:cNvPicPr>
          <p:nvPr/>
        </p:nvPicPr>
        <p:blipFill>
          <a:blip r:embed="rId4"/>
          <a:stretch>
            <a:fillRect/>
          </a:stretch>
        </p:blipFill>
        <p:spPr>
          <a:xfrm>
            <a:off x="5127674" y="1528480"/>
            <a:ext cx="3705577" cy="32545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4" name="Rectangle 33">
            <a:extLst>
              <a:ext uri="{FF2B5EF4-FFF2-40B4-BE49-F238E27FC236}">
                <a16:creationId xmlns:a16="http://schemas.microsoft.com/office/drawing/2014/main" id="{6A48A4F7-920E-4E67-8DA2-2268998D4B87}"/>
              </a:ext>
            </a:extLst>
          </p:cNvPr>
          <p:cNvSpPr/>
          <p:nvPr/>
        </p:nvSpPr>
        <p:spPr>
          <a:xfrm>
            <a:off x="662400" y="1149031"/>
            <a:ext cx="1008000" cy="29816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3C4A3A5-D016-4872-9C3E-8312C27E5079}"/>
              </a:ext>
            </a:extLst>
          </p:cNvPr>
          <p:cNvPicPr>
            <a:picLocks noChangeAspect="1"/>
          </p:cNvPicPr>
          <p:nvPr/>
        </p:nvPicPr>
        <p:blipFill>
          <a:blip r:embed="rId3"/>
          <a:stretch>
            <a:fillRect/>
          </a:stretch>
        </p:blipFill>
        <p:spPr>
          <a:xfrm>
            <a:off x="0" y="321"/>
            <a:ext cx="9144000" cy="5142857"/>
          </a:xfrm>
          <a:prstGeom prst="rect">
            <a:avLst/>
          </a:prstGeom>
        </p:spPr>
      </p:pic>
      <p:graphicFrame>
        <p:nvGraphicFramePr>
          <p:cNvPr id="28" name="Table 11">
            <a:extLst>
              <a:ext uri="{FF2B5EF4-FFF2-40B4-BE49-F238E27FC236}">
                <a16:creationId xmlns:a16="http://schemas.microsoft.com/office/drawing/2014/main" id="{614BC49B-9386-4934-9DDD-C25220C4F3F0}"/>
              </a:ext>
            </a:extLst>
          </p:cNvPr>
          <p:cNvGraphicFramePr>
            <a:graphicFrameLocks noGrp="1"/>
          </p:cNvGraphicFramePr>
          <p:nvPr>
            <p:extLst>
              <p:ext uri="{D42A27DB-BD31-4B8C-83A1-F6EECF244321}">
                <p14:modId xmlns:p14="http://schemas.microsoft.com/office/powerpoint/2010/main" val="2397530599"/>
              </p:ext>
            </p:extLst>
          </p:nvPr>
        </p:nvGraphicFramePr>
        <p:xfrm>
          <a:off x="600480" y="1105060"/>
          <a:ext cx="8089711" cy="3900683"/>
        </p:xfrm>
        <a:graphic>
          <a:graphicData uri="http://schemas.openxmlformats.org/drawingml/2006/table">
            <a:tbl>
              <a:tblPr firstRow="1" bandRow="1">
                <a:tableStyleId>{2D5ABB26-0587-4C30-8999-92F81FD0307C}</a:tableStyleId>
              </a:tblPr>
              <a:tblGrid>
                <a:gridCol w="1674844">
                  <a:extLst>
                    <a:ext uri="{9D8B030D-6E8A-4147-A177-3AD203B41FA5}">
                      <a16:colId xmlns:a16="http://schemas.microsoft.com/office/drawing/2014/main" val="4010596266"/>
                    </a:ext>
                  </a:extLst>
                </a:gridCol>
                <a:gridCol w="1554480">
                  <a:extLst>
                    <a:ext uri="{9D8B030D-6E8A-4147-A177-3AD203B41FA5}">
                      <a16:colId xmlns:a16="http://schemas.microsoft.com/office/drawing/2014/main" val="2644517924"/>
                    </a:ext>
                  </a:extLst>
                </a:gridCol>
                <a:gridCol w="2173459">
                  <a:extLst>
                    <a:ext uri="{9D8B030D-6E8A-4147-A177-3AD203B41FA5}">
                      <a16:colId xmlns:a16="http://schemas.microsoft.com/office/drawing/2014/main" val="316366663"/>
                    </a:ext>
                  </a:extLst>
                </a:gridCol>
                <a:gridCol w="1247137">
                  <a:extLst>
                    <a:ext uri="{9D8B030D-6E8A-4147-A177-3AD203B41FA5}">
                      <a16:colId xmlns:a16="http://schemas.microsoft.com/office/drawing/2014/main" val="3481707153"/>
                    </a:ext>
                  </a:extLst>
                </a:gridCol>
                <a:gridCol w="1439791">
                  <a:extLst>
                    <a:ext uri="{9D8B030D-6E8A-4147-A177-3AD203B41FA5}">
                      <a16:colId xmlns:a16="http://schemas.microsoft.com/office/drawing/2014/main" val="3842827312"/>
                    </a:ext>
                  </a:extLst>
                </a:gridCol>
              </a:tblGrid>
              <a:tr h="1292728">
                <a:tc>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rowSpan="2">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66000964"/>
                  </a:ext>
                </a:extLst>
              </a:tr>
              <a:tr h="2607955">
                <a:tc>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vMerge="1">
                  <a:txBody>
                    <a:bodyPr/>
                    <a:lstStyle/>
                    <a:p>
                      <a:endParaRPr lang="en-US">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v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v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vMerge="1">
                  <a:txBody>
                    <a:bodyPr/>
                    <a:lstStyle/>
                    <a:p>
                      <a:endParaRPr lang="en-US">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28243955"/>
                  </a:ext>
                </a:extLst>
              </a:tr>
            </a:tbl>
          </a:graphicData>
        </a:graphic>
      </p:graphicFrame>
      <p:sp>
        <p:nvSpPr>
          <p:cNvPr id="115" name="Google Shape;115;p20"/>
          <p:cNvSpPr txBox="1">
            <a:spLocks noGrp="1"/>
          </p:cNvSpPr>
          <p:nvPr>
            <p:ph type="title"/>
          </p:nvPr>
        </p:nvSpPr>
        <p:spPr>
          <a:xfrm>
            <a:off x="593233" y="137757"/>
            <a:ext cx="47895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Franklin Gothic Heavy" panose="020B0903020102020204" pitchFamily="34" charset="0"/>
              </a:rPr>
              <a:t>Business Model Canvas</a:t>
            </a:r>
            <a:endParaRPr dirty="0">
              <a:latin typeface="Franklin Gothic Heavy" panose="020B0903020102020204" pitchFamily="34" charset="0"/>
            </a:endParaRPr>
          </a:p>
        </p:txBody>
      </p:sp>
      <p:sp>
        <p:nvSpPr>
          <p:cNvPr id="7" name="Isosceles Triangle 6">
            <a:extLst>
              <a:ext uri="{FF2B5EF4-FFF2-40B4-BE49-F238E27FC236}">
                <a16:creationId xmlns:a16="http://schemas.microsoft.com/office/drawing/2014/main" id="{E5DA6BCD-43C7-499C-B42C-0A82F256493E}"/>
              </a:ext>
            </a:extLst>
          </p:cNvPr>
          <p:cNvSpPr/>
          <p:nvPr/>
        </p:nvSpPr>
        <p:spPr>
          <a:xfrm rot="5400000">
            <a:off x="348808" y="479824"/>
            <a:ext cx="246184" cy="211016"/>
          </a:xfrm>
          <a:prstGeom prst="triangl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C0BD07-60A4-4BD0-A181-59554E54F1C6}"/>
              </a:ext>
            </a:extLst>
          </p:cNvPr>
          <p:cNvSpPr/>
          <p:nvPr/>
        </p:nvSpPr>
        <p:spPr>
          <a:xfrm>
            <a:off x="593233" y="1151054"/>
            <a:ext cx="1558481" cy="1046440"/>
          </a:xfrm>
          <a:prstGeom prst="rect">
            <a:avLst/>
          </a:prstGeom>
          <a:noFill/>
        </p:spPr>
        <p:txBody>
          <a:bodyPr wrap="square" lIns="91440" tIns="45720" rIns="91440" bIns="45720">
            <a:spAutoFit/>
          </a:bodyPr>
          <a:lstStyle/>
          <a:p>
            <a:r>
              <a:rPr lang="en-SG" sz="1200" b="1" dirty="0">
                <a:solidFill>
                  <a:schemeClr val="bg1"/>
                </a:solidFill>
              </a:rPr>
              <a:t>Key Partners</a:t>
            </a:r>
          </a:p>
          <a:p>
            <a:r>
              <a:rPr lang="en-SG" sz="1000" b="1" dirty="0">
                <a:solidFill>
                  <a:schemeClr val="bg1"/>
                </a:solidFill>
              </a:rPr>
              <a:t> </a:t>
            </a:r>
          </a:p>
          <a:p>
            <a:r>
              <a:rPr lang="en-SG" sz="1000" dirty="0">
                <a:solidFill>
                  <a:schemeClr val="bg1"/>
                </a:solidFill>
              </a:rPr>
              <a:t>Universities </a:t>
            </a:r>
          </a:p>
          <a:p>
            <a:r>
              <a:rPr lang="en-SG" sz="1000" dirty="0">
                <a:solidFill>
                  <a:schemeClr val="bg1"/>
                </a:solidFill>
              </a:rPr>
              <a:t>Cloud Computing Service Provider </a:t>
            </a:r>
          </a:p>
          <a:p>
            <a:r>
              <a:rPr lang="en-SG" sz="1000" dirty="0">
                <a:solidFill>
                  <a:schemeClr val="bg1"/>
                </a:solidFill>
              </a:rPr>
              <a:t>Raspberry Pi Service </a:t>
            </a:r>
          </a:p>
        </p:txBody>
      </p:sp>
      <p:sp>
        <p:nvSpPr>
          <p:cNvPr id="13" name="Rectangle 12">
            <a:extLst>
              <a:ext uri="{FF2B5EF4-FFF2-40B4-BE49-F238E27FC236}">
                <a16:creationId xmlns:a16="http://schemas.microsoft.com/office/drawing/2014/main" id="{D88DF558-BF7F-486B-B551-251B54D7BA3E}"/>
              </a:ext>
            </a:extLst>
          </p:cNvPr>
          <p:cNvSpPr/>
          <p:nvPr/>
        </p:nvSpPr>
        <p:spPr>
          <a:xfrm>
            <a:off x="2278270" y="1154069"/>
            <a:ext cx="1558481" cy="1384995"/>
          </a:xfrm>
          <a:prstGeom prst="rect">
            <a:avLst/>
          </a:prstGeom>
          <a:noFill/>
        </p:spPr>
        <p:txBody>
          <a:bodyPr wrap="square" lIns="91440" tIns="45720" rIns="91440" bIns="45720">
            <a:spAutoFit/>
          </a:bodyPr>
          <a:lstStyle/>
          <a:p>
            <a:r>
              <a:rPr lang="en-SG" sz="1200" b="1" dirty="0">
                <a:solidFill>
                  <a:schemeClr val="bg1"/>
                </a:solidFill>
              </a:rPr>
              <a:t>Key Activities </a:t>
            </a:r>
          </a:p>
          <a:p>
            <a:endParaRPr lang="en-SG" sz="900" b="1" dirty="0">
              <a:solidFill>
                <a:schemeClr val="bg1"/>
              </a:solidFill>
            </a:endParaRPr>
          </a:p>
          <a:p>
            <a:r>
              <a:rPr lang="en-SG" sz="900" dirty="0">
                <a:solidFill>
                  <a:schemeClr val="bg1"/>
                </a:solidFill>
              </a:rPr>
              <a:t>Development of IoT hardware Development of embedded software, app and cloud Maintenance of Software </a:t>
            </a:r>
          </a:p>
          <a:p>
            <a:pPr algn="just"/>
            <a:r>
              <a:rPr lang="en-SG" sz="900" dirty="0">
                <a:solidFill>
                  <a:schemeClr val="bg1"/>
                </a:solidFill>
              </a:rPr>
              <a:t>Product installation </a:t>
            </a:r>
          </a:p>
          <a:p>
            <a:pPr algn="just"/>
            <a:r>
              <a:rPr lang="en-SG" sz="900" dirty="0">
                <a:solidFill>
                  <a:schemeClr val="bg1"/>
                </a:solidFill>
              </a:rPr>
              <a:t>Providing technical support </a:t>
            </a:r>
          </a:p>
        </p:txBody>
      </p:sp>
      <p:sp>
        <p:nvSpPr>
          <p:cNvPr id="14" name="Rectangle 13">
            <a:extLst>
              <a:ext uri="{FF2B5EF4-FFF2-40B4-BE49-F238E27FC236}">
                <a16:creationId xmlns:a16="http://schemas.microsoft.com/office/drawing/2014/main" id="{B5A6CD5C-201F-48B7-9CA4-B2EB95DDA8F2}"/>
              </a:ext>
            </a:extLst>
          </p:cNvPr>
          <p:cNvSpPr/>
          <p:nvPr/>
        </p:nvSpPr>
        <p:spPr>
          <a:xfrm>
            <a:off x="3851470" y="1149031"/>
            <a:ext cx="2142978" cy="2277547"/>
          </a:xfrm>
          <a:prstGeom prst="rect">
            <a:avLst/>
          </a:prstGeom>
          <a:noFill/>
        </p:spPr>
        <p:txBody>
          <a:bodyPr wrap="square" lIns="91440" tIns="45720" rIns="91440" bIns="45720">
            <a:spAutoFit/>
          </a:bodyPr>
          <a:lstStyle/>
          <a:p>
            <a:r>
              <a:rPr lang="en-SG" sz="1200" b="1" dirty="0">
                <a:solidFill>
                  <a:schemeClr val="bg1"/>
                </a:solidFill>
              </a:rPr>
              <a:t>Value Proposition </a:t>
            </a:r>
          </a:p>
          <a:p>
            <a:endParaRPr lang="en-SG" sz="1000" b="1" dirty="0">
              <a:solidFill>
                <a:schemeClr val="bg1"/>
              </a:solidFill>
            </a:endParaRPr>
          </a:p>
          <a:p>
            <a:pPr algn="just"/>
            <a:r>
              <a:rPr lang="en-SG" sz="1000" dirty="0">
                <a:solidFill>
                  <a:schemeClr val="bg1"/>
                </a:solidFill>
              </a:rPr>
              <a:t>We help retailers to operate their businesses in a small space. We reduce the operating cost of retailers by eliminating the need for human employees. </a:t>
            </a:r>
          </a:p>
          <a:p>
            <a:pPr algn="just"/>
            <a:r>
              <a:rPr lang="en-SG" sz="1000" dirty="0">
                <a:solidFill>
                  <a:schemeClr val="bg1"/>
                </a:solidFill>
              </a:rPr>
              <a:t>Our robot can operate 24/7 helping online stores to be open anytime of the day. </a:t>
            </a:r>
          </a:p>
          <a:p>
            <a:pPr algn="just"/>
            <a:r>
              <a:rPr lang="en-SG" sz="1000" dirty="0">
                <a:solidFill>
                  <a:schemeClr val="bg1"/>
                </a:solidFill>
              </a:rPr>
              <a:t>Lower time to operate allows more sales for a busy retail store. We can set up a whole new automated stores within few weeks</a:t>
            </a:r>
          </a:p>
        </p:txBody>
      </p:sp>
      <p:sp>
        <p:nvSpPr>
          <p:cNvPr id="15" name="Rectangle 14">
            <a:extLst>
              <a:ext uri="{FF2B5EF4-FFF2-40B4-BE49-F238E27FC236}">
                <a16:creationId xmlns:a16="http://schemas.microsoft.com/office/drawing/2014/main" id="{25A52165-D5CA-496F-8B12-A88D73C0A77F}"/>
              </a:ext>
            </a:extLst>
          </p:cNvPr>
          <p:cNvSpPr/>
          <p:nvPr/>
        </p:nvSpPr>
        <p:spPr>
          <a:xfrm>
            <a:off x="610096" y="2405948"/>
            <a:ext cx="1836147" cy="1200329"/>
          </a:xfrm>
          <a:prstGeom prst="rect">
            <a:avLst/>
          </a:prstGeom>
          <a:noFill/>
        </p:spPr>
        <p:txBody>
          <a:bodyPr wrap="square" lIns="91440" tIns="45720" rIns="91440" bIns="45720">
            <a:spAutoFit/>
          </a:bodyPr>
          <a:lstStyle/>
          <a:p>
            <a:r>
              <a:rPr lang="en-SG" sz="1200" b="1" dirty="0">
                <a:solidFill>
                  <a:schemeClr val="bg1"/>
                </a:solidFill>
              </a:rPr>
              <a:t>Key Resources </a:t>
            </a:r>
          </a:p>
          <a:p>
            <a:endParaRPr lang="en-SG" sz="1000" b="1" dirty="0">
              <a:solidFill>
                <a:schemeClr val="bg1"/>
              </a:solidFill>
            </a:endParaRPr>
          </a:p>
          <a:p>
            <a:r>
              <a:rPr lang="en-SG" sz="1000" dirty="0">
                <a:solidFill>
                  <a:schemeClr val="bg1"/>
                </a:solidFill>
              </a:rPr>
              <a:t>Software and Hardware development team </a:t>
            </a:r>
          </a:p>
          <a:p>
            <a:r>
              <a:rPr lang="en-SG" sz="1000" dirty="0">
                <a:solidFill>
                  <a:schemeClr val="bg1"/>
                </a:solidFill>
              </a:rPr>
              <a:t>Technical Consultants </a:t>
            </a:r>
          </a:p>
          <a:p>
            <a:r>
              <a:rPr lang="en-SG" sz="1000" dirty="0">
                <a:solidFill>
                  <a:schemeClr val="bg1"/>
                </a:solidFill>
              </a:rPr>
              <a:t>Product Installation team </a:t>
            </a:r>
          </a:p>
          <a:p>
            <a:r>
              <a:rPr lang="en-SG" sz="1000" dirty="0">
                <a:solidFill>
                  <a:schemeClr val="bg1"/>
                </a:solidFill>
              </a:rPr>
              <a:t>Financial resources </a:t>
            </a:r>
          </a:p>
        </p:txBody>
      </p:sp>
      <p:sp>
        <p:nvSpPr>
          <p:cNvPr id="18" name="Rectangle 17">
            <a:extLst>
              <a:ext uri="{FF2B5EF4-FFF2-40B4-BE49-F238E27FC236}">
                <a16:creationId xmlns:a16="http://schemas.microsoft.com/office/drawing/2014/main" id="{ACB65739-AA0A-48D0-848A-48E6F9E27A51}"/>
              </a:ext>
            </a:extLst>
          </p:cNvPr>
          <p:cNvSpPr/>
          <p:nvPr/>
        </p:nvSpPr>
        <p:spPr>
          <a:xfrm>
            <a:off x="2278271" y="2720896"/>
            <a:ext cx="1565952" cy="1107996"/>
          </a:xfrm>
          <a:prstGeom prst="rect">
            <a:avLst/>
          </a:prstGeom>
          <a:noFill/>
        </p:spPr>
        <p:txBody>
          <a:bodyPr wrap="square" lIns="91440" tIns="45720" rIns="91440" bIns="45720">
            <a:spAutoFit/>
          </a:bodyPr>
          <a:lstStyle/>
          <a:p>
            <a:r>
              <a:rPr lang="en-SG" sz="1200" b="1" dirty="0">
                <a:solidFill>
                  <a:schemeClr val="bg1"/>
                </a:solidFill>
              </a:rPr>
              <a:t>Key Resources </a:t>
            </a:r>
          </a:p>
          <a:p>
            <a:endParaRPr lang="en-SG" sz="900" b="1" dirty="0">
              <a:solidFill>
                <a:schemeClr val="bg1"/>
              </a:solidFill>
            </a:endParaRPr>
          </a:p>
          <a:p>
            <a:r>
              <a:rPr lang="en-SG" sz="900" dirty="0">
                <a:solidFill>
                  <a:schemeClr val="bg1"/>
                </a:solidFill>
              </a:rPr>
              <a:t>Software and Hardware development team </a:t>
            </a:r>
          </a:p>
          <a:p>
            <a:r>
              <a:rPr lang="en-SG" sz="900" dirty="0">
                <a:solidFill>
                  <a:schemeClr val="bg1"/>
                </a:solidFill>
              </a:rPr>
              <a:t>Technical Consultants </a:t>
            </a:r>
          </a:p>
          <a:p>
            <a:r>
              <a:rPr lang="en-SG" sz="900" dirty="0">
                <a:solidFill>
                  <a:schemeClr val="bg1"/>
                </a:solidFill>
              </a:rPr>
              <a:t>Product Installation team </a:t>
            </a:r>
          </a:p>
          <a:p>
            <a:r>
              <a:rPr lang="en-SG" sz="900" dirty="0">
                <a:solidFill>
                  <a:schemeClr val="bg1"/>
                </a:solidFill>
              </a:rPr>
              <a:t>Financial resources </a:t>
            </a:r>
          </a:p>
        </p:txBody>
      </p:sp>
      <p:sp>
        <p:nvSpPr>
          <p:cNvPr id="19" name="Rectangle 18">
            <a:extLst>
              <a:ext uri="{FF2B5EF4-FFF2-40B4-BE49-F238E27FC236}">
                <a16:creationId xmlns:a16="http://schemas.microsoft.com/office/drawing/2014/main" id="{96D089D6-BCB3-46D3-B500-6E068B3626B8}"/>
              </a:ext>
            </a:extLst>
          </p:cNvPr>
          <p:cNvSpPr/>
          <p:nvPr/>
        </p:nvSpPr>
        <p:spPr>
          <a:xfrm>
            <a:off x="610096" y="3625899"/>
            <a:ext cx="1698675" cy="1200329"/>
          </a:xfrm>
          <a:prstGeom prst="rect">
            <a:avLst/>
          </a:prstGeom>
          <a:noFill/>
        </p:spPr>
        <p:txBody>
          <a:bodyPr wrap="square" lIns="91440" tIns="45720" rIns="91440" bIns="45720">
            <a:spAutoFit/>
          </a:bodyPr>
          <a:lstStyle/>
          <a:p>
            <a:r>
              <a:rPr lang="en-SG" sz="1200" b="1" dirty="0">
                <a:solidFill>
                  <a:schemeClr val="bg1"/>
                </a:solidFill>
              </a:rPr>
              <a:t>Cost Structure </a:t>
            </a:r>
          </a:p>
          <a:p>
            <a:endParaRPr lang="en-SG" sz="1000" b="1" dirty="0">
              <a:solidFill>
                <a:schemeClr val="bg1"/>
              </a:solidFill>
            </a:endParaRPr>
          </a:p>
          <a:p>
            <a:r>
              <a:rPr lang="en-SG" sz="1000" dirty="0">
                <a:solidFill>
                  <a:schemeClr val="bg1"/>
                </a:solidFill>
              </a:rPr>
              <a:t>Installation Cost Cloud Services (Monthly Fee) </a:t>
            </a:r>
          </a:p>
          <a:p>
            <a:r>
              <a:rPr lang="en-SG" sz="1000" dirty="0">
                <a:solidFill>
                  <a:schemeClr val="bg1"/>
                </a:solidFill>
              </a:rPr>
              <a:t>Advertising Software and hardware development cost</a:t>
            </a:r>
          </a:p>
        </p:txBody>
      </p:sp>
      <p:sp>
        <p:nvSpPr>
          <p:cNvPr id="20" name="Rectangle 19">
            <a:extLst>
              <a:ext uri="{FF2B5EF4-FFF2-40B4-BE49-F238E27FC236}">
                <a16:creationId xmlns:a16="http://schemas.microsoft.com/office/drawing/2014/main" id="{B1C1F7E8-8A0E-4DD0-9767-92D342D1EDED}"/>
              </a:ext>
            </a:extLst>
          </p:cNvPr>
          <p:cNvSpPr/>
          <p:nvPr/>
        </p:nvSpPr>
        <p:spPr>
          <a:xfrm>
            <a:off x="2293422" y="3896828"/>
            <a:ext cx="1536726" cy="1107996"/>
          </a:xfrm>
          <a:prstGeom prst="rect">
            <a:avLst/>
          </a:prstGeom>
          <a:noFill/>
        </p:spPr>
        <p:txBody>
          <a:bodyPr wrap="square" lIns="91440" tIns="45720" rIns="91440" bIns="45720">
            <a:spAutoFit/>
          </a:bodyPr>
          <a:lstStyle/>
          <a:p>
            <a:r>
              <a:rPr lang="en-SG" sz="1200" b="1" dirty="0">
                <a:solidFill>
                  <a:schemeClr val="bg1"/>
                </a:solidFill>
              </a:rPr>
              <a:t>Revenue Streams </a:t>
            </a:r>
          </a:p>
          <a:p>
            <a:endParaRPr lang="en-SG" sz="900" b="1" dirty="0">
              <a:solidFill>
                <a:schemeClr val="bg1"/>
              </a:solidFill>
            </a:endParaRPr>
          </a:p>
          <a:p>
            <a:r>
              <a:rPr lang="en-SG" sz="900" dirty="0">
                <a:solidFill>
                  <a:schemeClr val="bg1"/>
                </a:solidFill>
              </a:rPr>
              <a:t>Installation fees </a:t>
            </a:r>
          </a:p>
          <a:p>
            <a:r>
              <a:rPr lang="en-SG" sz="900" dirty="0">
                <a:solidFill>
                  <a:schemeClr val="bg1"/>
                </a:solidFill>
              </a:rPr>
              <a:t>Fee from additional services such as technical support </a:t>
            </a:r>
          </a:p>
          <a:p>
            <a:r>
              <a:rPr lang="en-SG" sz="900" dirty="0">
                <a:solidFill>
                  <a:schemeClr val="bg1"/>
                </a:solidFill>
              </a:rPr>
              <a:t>fund-raising </a:t>
            </a:r>
          </a:p>
        </p:txBody>
      </p:sp>
      <p:sp>
        <p:nvSpPr>
          <p:cNvPr id="22" name="Rectangle 21">
            <a:extLst>
              <a:ext uri="{FF2B5EF4-FFF2-40B4-BE49-F238E27FC236}">
                <a16:creationId xmlns:a16="http://schemas.microsoft.com/office/drawing/2014/main" id="{81286355-F13F-4D41-BC44-EE81CC5347F3}"/>
              </a:ext>
            </a:extLst>
          </p:cNvPr>
          <p:cNvSpPr/>
          <p:nvPr/>
        </p:nvSpPr>
        <p:spPr>
          <a:xfrm>
            <a:off x="6020688" y="1117764"/>
            <a:ext cx="1231909" cy="1384995"/>
          </a:xfrm>
          <a:prstGeom prst="rect">
            <a:avLst/>
          </a:prstGeom>
          <a:noFill/>
        </p:spPr>
        <p:txBody>
          <a:bodyPr wrap="square" lIns="91440" tIns="45720" rIns="91440" bIns="45720">
            <a:spAutoFit/>
          </a:bodyPr>
          <a:lstStyle/>
          <a:p>
            <a:r>
              <a:rPr lang="en-SG" sz="1200" b="1" dirty="0">
                <a:solidFill>
                  <a:schemeClr val="bg1"/>
                </a:solidFill>
              </a:rPr>
              <a:t>Customer Relationships</a:t>
            </a:r>
          </a:p>
          <a:p>
            <a:r>
              <a:rPr lang="en-SG" sz="1000" b="1" dirty="0">
                <a:solidFill>
                  <a:schemeClr val="bg1"/>
                </a:solidFill>
              </a:rPr>
              <a:t> </a:t>
            </a:r>
          </a:p>
          <a:p>
            <a:r>
              <a:rPr lang="en-SG" sz="1000" dirty="0">
                <a:solidFill>
                  <a:schemeClr val="bg1"/>
                </a:solidFill>
              </a:rPr>
              <a:t>Product Website </a:t>
            </a:r>
          </a:p>
          <a:p>
            <a:r>
              <a:rPr lang="en-SG" sz="1000" dirty="0">
                <a:solidFill>
                  <a:schemeClr val="bg1"/>
                </a:solidFill>
              </a:rPr>
              <a:t>Social Networks </a:t>
            </a:r>
          </a:p>
          <a:p>
            <a:r>
              <a:rPr lang="en-SG" sz="1000" dirty="0">
                <a:solidFill>
                  <a:schemeClr val="bg1"/>
                </a:solidFill>
              </a:rPr>
              <a:t>Business Trade Fairs </a:t>
            </a:r>
          </a:p>
          <a:p>
            <a:r>
              <a:rPr lang="en-SG" sz="1000" dirty="0">
                <a:solidFill>
                  <a:schemeClr val="bg1"/>
                </a:solidFill>
              </a:rPr>
              <a:t>Online Forms </a:t>
            </a:r>
          </a:p>
        </p:txBody>
      </p:sp>
      <p:sp>
        <p:nvSpPr>
          <p:cNvPr id="23" name="Rectangle 22">
            <a:extLst>
              <a:ext uri="{FF2B5EF4-FFF2-40B4-BE49-F238E27FC236}">
                <a16:creationId xmlns:a16="http://schemas.microsoft.com/office/drawing/2014/main" id="{250CA491-9DCF-41A7-8B7B-6D0FDE18747F}"/>
              </a:ext>
            </a:extLst>
          </p:cNvPr>
          <p:cNvSpPr/>
          <p:nvPr/>
        </p:nvSpPr>
        <p:spPr>
          <a:xfrm>
            <a:off x="3836752" y="3490337"/>
            <a:ext cx="1944848" cy="892552"/>
          </a:xfrm>
          <a:prstGeom prst="rect">
            <a:avLst/>
          </a:prstGeom>
          <a:noFill/>
        </p:spPr>
        <p:txBody>
          <a:bodyPr wrap="square" lIns="91440" tIns="45720" rIns="91440" bIns="45720">
            <a:spAutoFit/>
          </a:bodyPr>
          <a:lstStyle/>
          <a:p>
            <a:r>
              <a:rPr lang="en-SG" sz="1200" b="1" dirty="0">
                <a:solidFill>
                  <a:schemeClr val="bg1"/>
                </a:solidFill>
              </a:rPr>
              <a:t>Channels</a:t>
            </a:r>
            <a:r>
              <a:rPr lang="en-SG" sz="1000" b="1" dirty="0">
                <a:solidFill>
                  <a:schemeClr val="bg1"/>
                </a:solidFill>
              </a:rPr>
              <a:t> </a:t>
            </a:r>
          </a:p>
          <a:p>
            <a:endParaRPr lang="en-SG" sz="1000" b="1" dirty="0">
              <a:solidFill>
                <a:schemeClr val="bg1"/>
              </a:solidFill>
            </a:endParaRPr>
          </a:p>
          <a:p>
            <a:r>
              <a:rPr lang="en-SG" sz="1000" dirty="0">
                <a:solidFill>
                  <a:schemeClr val="bg1"/>
                </a:solidFill>
              </a:rPr>
              <a:t>Web sales </a:t>
            </a:r>
          </a:p>
          <a:p>
            <a:r>
              <a:rPr lang="en-SG" sz="1000" dirty="0">
                <a:solidFill>
                  <a:schemeClr val="bg1"/>
                </a:solidFill>
              </a:rPr>
              <a:t>Personal relationships </a:t>
            </a:r>
          </a:p>
          <a:p>
            <a:r>
              <a:rPr lang="en-SG" sz="1000" dirty="0">
                <a:solidFill>
                  <a:schemeClr val="bg1"/>
                </a:solidFill>
              </a:rPr>
              <a:t>Sales force </a:t>
            </a:r>
          </a:p>
        </p:txBody>
      </p:sp>
      <p:sp>
        <p:nvSpPr>
          <p:cNvPr id="24" name="Rectangle 23">
            <a:extLst>
              <a:ext uri="{FF2B5EF4-FFF2-40B4-BE49-F238E27FC236}">
                <a16:creationId xmlns:a16="http://schemas.microsoft.com/office/drawing/2014/main" id="{1B6D941C-27F8-4368-9533-687A4B0B0DB2}"/>
              </a:ext>
            </a:extLst>
          </p:cNvPr>
          <p:cNvSpPr/>
          <p:nvPr/>
        </p:nvSpPr>
        <p:spPr>
          <a:xfrm>
            <a:off x="7252597" y="1122986"/>
            <a:ext cx="1274588" cy="1538883"/>
          </a:xfrm>
          <a:prstGeom prst="rect">
            <a:avLst/>
          </a:prstGeom>
          <a:noFill/>
        </p:spPr>
        <p:txBody>
          <a:bodyPr wrap="square" lIns="91440" tIns="45720" rIns="91440" bIns="45720">
            <a:spAutoFit/>
          </a:bodyPr>
          <a:lstStyle/>
          <a:p>
            <a:r>
              <a:rPr lang="en-SG" sz="1200" b="1" dirty="0">
                <a:solidFill>
                  <a:schemeClr val="bg1"/>
                </a:solidFill>
              </a:rPr>
              <a:t>Customer Segments </a:t>
            </a:r>
          </a:p>
          <a:p>
            <a:endParaRPr lang="en-SG" sz="1000" b="1" dirty="0">
              <a:solidFill>
                <a:schemeClr val="bg1"/>
              </a:solidFill>
            </a:endParaRPr>
          </a:p>
          <a:p>
            <a:r>
              <a:rPr lang="en-SG" sz="1000" dirty="0">
                <a:solidFill>
                  <a:schemeClr val="bg1"/>
                </a:solidFill>
              </a:rPr>
              <a:t>Supermarkets </a:t>
            </a:r>
          </a:p>
          <a:p>
            <a:r>
              <a:rPr lang="en-SG" sz="1000" dirty="0">
                <a:solidFill>
                  <a:schemeClr val="bg1"/>
                </a:solidFill>
              </a:rPr>
              <a:t>Retailers in Mega Malls </a:t>
            </a:r>
          </a:p>
          <a:p>
            <a:r>
              <a:rPr lang="en-SG" sz="1000" dirty="0" err="1">
                <a:solidFill>
                  <a:schemeClr val="bg1"/>
                </a:solidFill>
              </a:rPr>
              <a:t>Fulfillment</a:t>
            </a:r>
            <a:r>
              <a:rPr lang="en-SG" sz="1000" dirty="0">
                <a:solidFill>
                  <a:schemeClr val="bg1"/>
                </a:solidFill>
              </a:rPr>
              <a:t> Centres </a:t>
            </a:r>
          </a:p>
          <a:p>
            <a:r>
              <a:rPr lang="en-SG" sz="1000" dirty="0">
                <a:solidFill>
                  <a:schemeClr val="bg1"/>
                </a:solidFill>
              </a:rPr>
              <a:t>Online Shopping Stores</a:t>
            </a:r>
          </a:p>
        </p:txBody>
      </p:sp>
      <p:cxnSp>
        <p:nvCxnSpPr>
          <p:cNvPr id="29" name="Straight Connector 28">
            <a:extLst>
              <a:ext uri="{FF2B5EF4-FFF2-40B4-BE49-F238E27FC236}">
                <a16:creationId xmlns:a16="http://schemas.microsoft.com/office/drawing/2014/main" id="{E0A87462-EB4A-4648-B447-C815713426F5}"/>
              </a:ext>
            </a:extLst>
          </p:cNvPr>
          <p:cNvCxnSpPr/>
          <p:nvPr/>
        </p:nvCxnSpPr>
        <p:spPr>
          <a:xfrm>
            <a:off x="593233" y="3625899"/>
            <a:ext cx="1685038"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388E102D-F0D2-4558-B881-847E02C3C309}"/>
              </a:ext>
            </a:extLst>
          </p:cNvPr>
          <p:cNvCxnSpPr>
            <a:cxnSpLocks/>
          </p:cNvCxnSpPr>
          <p:nvPr/>
        </p:nvCxnSpPr>
        <p:spPr>
          <a:xfrm>
            <a:off x="2278271" y="2675050"/>
            <a:ext cx="1558481"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77942BFF-37B7-4882-A17C-A64F1E0C5E26}"/>
              </a:ext>
            </a:extLst>
          </p:cNvPr>
          <p:cNvCxnSpPr>
            <a:cxnSpLocks/>
          </p:cNvCxnSpPr>
          <p:nvPr/>
        </p:nvCxnSpPr>
        <p:spPr>
          <a:xfrm>
            <a:off x="2278271" y="3926769"/>
            <a:ext cx="1558481"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37" name="Straight Connector 36">
            <a:extLst>
              <a:ext uri="{FF2B5EF4-FFF2-40B4-BE49-F238E27FC236}">
                <a16:creationId xmlns:a16="http://schemas.microsoft.com/office/drawing/2014/main" id="{1428E95C-A9E2-4BAB-9FA3-E04F2BFB7206}"/>
              </a:ext>
            </a:extLst>
          </p:cNvPr>
          <p:cNvCxnSpPr>
            <a:cxnSpLocks/>
          </p:cNvCxnSpPr>
          <p:nvPr/>
        </p:nvCxnSpPr>
        <p:spPr>
          <a:xfrm>
            <a:off x="3844223" y="3432737"/>
            <a:ext cx="2176465" cy="0"/>
          </a:xfrm>
          <a:prstGeom prst="line">
            <a:avLst/>
          </a:prstGeom>
          <a:ln w="38100"/>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C5C5-2EB1-45AC-A2C2-2B779F203B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8B2DAA8-B2F6-41A0-A3D1-080BAC3FBDF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AC6ED1B-7E4F-432D-9F82-A8B3468EBD32}"/>
              </a:ext>
            </a:extLst>
          </p:cNvPr>
          <p:cNvSpPr>
            <a:spLocks noGrp="1"/>
          </p:cNvSpPr>
          <p:nvPr>
            <p:ph type="body" idx="2"/>
          </p:nvPr>
        </p:nvSpPr>
        <p:spPr/>
        <p:txBody>
          <a:bodyPr/>
          <a:lstStyle/>
          <a:p>
            <a:endParaRPr lang="en-US"/>
          </a:p>
        </p:txBody>
      </p:sp>
      <p:pic>
        <p:nvPicPr>
          <p:cNvPr id="5" name="Picture 4">
            <a:extLst>
              <a:ext uri="{FF2B5EF4-FFF2-40B4-BE49-F238E27FC236}">
                <a16:creationId xmlns:a16="http://schemas.microsoft.com/office/drawing/2014/main" id="{2D1212E5-14AF-4629-AA78-2E2717FAC11B}"/>
              </a:ext>
            </a:extLst>
          </p:cNvPr>
          <p:cNvPicPr>
            <a:picLocks noChangeAspect="1"/>
          </p:cNvPicPr>
          <p:nvPr/>
        </p:nvPicPr>
        <p:blipFill>
          <a:blip r:embed="rId2"/>
          <a:stretch>
            <a:fillRect/>
          </a:stretch>
        </p:blipFill>
        <p:spPr>
          <a:xfrm>
            <a:off x="0" y="321"/>
            <a:ext cx="9144000" cy="5142857"/>
          </a:xfrm>
          <a:prstGeom prst="rect">
            <a:avLst/>
          </a:prstGeom>
        </p:spPr>
      </p:pic>
      <p:sp>
        <p:nvSpPr>
          <p:cNvPr id="6" name="Rectangle 5">
            <a:extLst>
              <a:ext uri="{FF2B5EF4-FFF2-40B4-BE49-F238E27FC236}">
                <a16:creationId xmlns:a16="http://schemas.microsoft.com/office/drawing/2014/main" id="{6AF0A2E4-D518-4053-A55A-09F48B1FAACB}"/>
              </a:ext>
            </a:extLst>
          </p:cNvPr>
          <p:cNvSpPr/>
          <p:nvPr/>
        </p:nvSpPr>
        <p:spPr>
          <a:xfrm>
            <a:off x="900333" y="1645920"/>
            <a:ext cx="7603587" cy="1384995"/>
          </a:xfrm>
          <a:prstGeom prst="rect">
            <a:avLst/>
          </a:prstGeom>
          <a:noFill/>
        </p:spPr>
        <p:txBody>
          <a:bodyPr wrap="square" lIns="91440" tIns="45720" rIns="91440" bIns="45720">
            <a:spAutoFit/>
          </a:bodyPr>
          <a:lstStyle/>
          <a:p>
            <a:r>
              <a:rPr lang="en-SG"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We expect the cost of a unit to be Rs.70000 and we expect to earn money by installing the system, for </a:t>
            </a:r>
            <a:r>
              <a:rPr lang="en-SG" sz="1200" b="1" cap="none" spc="50" dirty="0" err="1">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maintenence</a:t>
            </a:r>
            <a:r>
              <a:rPr lang="en-SG"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 of the system, for</a:t>
            </a:r>
          </a:p>
          <a:p>
            <a:r>
              <a:rPr lang="en-SG"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providing technical support, and for some customers, monthly fee for developing and maintaining their online shopping apps. The installation</a:t>
            </a:r>
          </a:p>
          <a:p>
            <a:r>
              <a:rPr lang="en-SG"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fee will range from Rs. </a:t>
            </a:r>
            <a:r>
              <a:rPr lang="en-SG" sz="1200" b="1"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100000</a:t>
            </a:r>
            <a:r>
              <a:rPr lang="en-SG"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rPr>
              <a:t> to Rs. 150000 depending on the size and the requirements of the client. Build quality, speed, maximum permitted load, type of the robot arm will vary according to the price and the requirement. </a:t>
            </a:r>
            <a:endParaRPr lang="en-US" sz="1200" b="1" cap="none" spc="50" dirty="0">
              <a:ln w="0">
                <a:solidFill>
                  <a:schemeClr val="bg1"/>
                </a:solidFill>
              </a:ln>
              <a:solidFill>
                <a:schemeClr val="bg1"/>
              </a:solidFill>
              <a:effectLst>
                <a:innerShdw blurRad="63500" dist="50800" dir="13500000">
                  <a:srgbClr val="000000">
                    <a:alpha val="50000"/>
                  </a:srgbClr>
                </a:innerShdw>
              </a:effectLst>
              <a:latin typeface="Franklin Gothic Book" panose="020B0503020102020204" pitchFamily="34" charset="0"/>
            </a:endParaRPr>
          </a:p>
        </p:txBody>
      </p:sp>
      <p:sp>
        <p:nvSpPr>
          <p:cNvPr id="8" name="TextBox 7">
            <a:extLst>
              <a:ext uri="{FF2B5EF4-FFF2-40B4-BE49-F238E27FC236}">
                <a16:creationId xmlns:a16="http://schemas.microsoft.com/office/drawing/2014/main" id="{B705E63C-8E84-4B01-A3D9-BD2C19D5476D}"/>
              </a:ext>
            </a:extLst>
          </p:cNvPr>
          <p:cNvSpPr txBox="1"/>
          <p:nvPr/>
        </p:nvSpPr>
        <p:spPr>
          <a:xfrm>
            <a:off x="900333" y="1181943"/>
            <a:ext cx="4572000" cy="307777"/>
          </a:xfrm>
          <a:prstGeom prst="rect">
            <a:avLst/>
          </a:prstGeom>
          <a:noFill/>
        </p:spPr>
        <p:txBody>
          <a:bodyPr wrap="square">
            <a:spAutoFit/>
          </a:bodyPr>
          <a:lstStyle/>
          <a:p>
            <a:r>
              <a:rPr lang="en-SG" sz="1400" b="1" dirty="0">
                <a:solidFill>
                  <a:schemeClr val="bg1"/>
                </a:solidFill>
              </a:rPr>
              <a:t>Revenue Models</a:t>
            </a:r>
          </a:p>
        </p:txBody>
      </p:sp>
      <p:sp>
        <p:nvSpPr>
          <p:cNvPr id="9" name="Rectangle 8">
            <a:extLst>
              <a:ext uri="{FF2B5EF4-FFF2-40B4-BE49-F238E27FC236}">
                <a16:creationId xmlns:a16="http://schemas.microsoft.com/office/drawing/2014/main" id="{9F2A11D9-7178-40EE-8A85-8818D2C0689C}"/>
              </a:ext>
            </a:extLst>
          </p:cNvPr>
          <p:cNvSpPr/>
          <p:nvPr/>
        </p:nvSpPr>
        <p:spPr>
          <a:xfrm>
            <a:off x="717452" y="1026941"/>
            <a:ext cx="7786468" cy="2229729"/>
          </a:xfrm>
          <a:prstGeom prst="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660890"/>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1219</Words>
  <Application>Microsoft Office PowerPoint</Application>
  <PresentationFormat>On-screen Show (16:9)</PresentationFormat>
  <Paragraphs>107</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Segoe UI Black</vt:lpstr>
      <vt:lpstr>Franklin Gothic Book</vt:lpstr>
      <vt:lpstr>Arial</vt:lpstr>
      <vt:lpstr>Franklin Gothic Heavy</vt:lpstr>
      <vt:lpstr>Roboto</vt:lpstr>
      <vt:lpstr>Material</vt:lpstr>
      <vt:lpstr>    SHOP MANAGEMENT                 ROBOT</vt:lpstr>
      <vt:lpstr>Introduction</vt:lpstr>
      <vt:lpstr>Problem</vt:lpstr>
      <vt:lpstr>Solution</vt:lpstr>
      <vt:lpstr>2D ROBOT</vt:lpstr>
      <vt:lpstr>Competitive advantages</vt:lpstr>
      <vt:lpstr>Market Potentials / Target Market</vt:lpstr>
      <vt:lpstr>Business Model Canvas</vt:lpstr>
      <vt:lpstr>PowerPoint Presentation</vt:lpstr>
      <vt:lpstr>Technologies used to build</vt:lpstr>
      <vt:lpstr>Progress as now</vt:lpstr>
      <vt:lpstr>Our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SHOP MANAGEMENT                 ROBOT</dc:title>
  <cp:lastModifiedBy>jayashan bandara</cp:lastModifiedBy>
  <cp:revision>8</cp:revision>
  <dcterms:modified xsi:type="dcterms:W3CDTF">2022-12-27T04:33:36Z</dcterms:modified>
</cp:coreProperties>
</file>